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handoutMasterIdLst>
    <p:handoutMasterId r:id="rId42"/>
  </p:handoutMasterIdLst>
  <p:sldIdLst>
    <p:sldId id="259" r:id="rId3"/>
    <p:sldId id="328" r:id="rId4"/>
    <p:sldId id="257" r:id="rId5"/>
    <p:sldId id="276" r:id="rId6"/>
    <p:sldId id="455" r:id="rId7"/>
    <p:sldId id="262" r:id="rId8"/>
    <p:sldId id="280" r:id="rId9"/>
    <p:sldId id="331" r:id="rId10"/>
    <p:sldId id="330" r:id="rId11"/>
    <p:sldId id="329" r:id="rId12"/>
    <p:sldId id="263" r:id="rId13"/>
    <p:sldId id="282" r:id="rId14"/>
    <p:sldId id="264" r:id="rId15"/>
    <p:sldId id="304" r:id="rId16"/>
    <p:sldId id="283" r:id="rId17"/>
    <p:sldId id="306" r:id="rId18"/>
    <p:sldId id="327" r:id="rId19"/>
    <p:sldId id="265" r:id="rId20"/>
    <p:sldId id="311" r:id="rId21"/>
    <p:sldId id="444" r:id="rId22"/>
    <p:sldId id="287" r:id="rId23"/>
    <p:sldId id="308" r:id="rId24"/>
    <p:sldId id="309" r:id="rId25"/>
    <p:sldId id="447" r:id="rId26"/>
    <p:sldId id="448" r:id="rId27"/>
    <p:sldId id="449" r:id="rId28"/>
    <p:sldId id="450" r:id="rId29"/>
    <p:sldId id="452" r:id="rId30"/>
    <p:sldId id="451" r:id="rId31"/>
    <p:sldId id="266" r:id="rId32"/>
    <p:sldId id="453" r:id="rId33"/>
    <p:sldId id="292" r:id="rId34"/>
    <p:sldId id="454" r:id="rId35"/>
    <p:sldId id="267" r:id="rId36"/>
    <p:sldId id="300" r:id="rId37"/>
    <p:sldId id="258" r:id="rId38"/>
    <p:sldId id="456" r:id="rId39"/>
    <p:sldId id="319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BB1"/>
    <a:srgbClr val="33CCCC"/>
    <a:srgbClr val="7B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686DF88C-7FA4-4674-301A-BDC939E033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F5481E2-9630-00A1-1247-0176F045A0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dirty="0"/>
              <a:t>17.07.2022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6867F69-7B39-489B-A015-0C34051FD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MEC492 - Bachelorarbeit | Fakultät für Ingenieruwissenschaften | Technik Mechatronische Systeme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FCC1435-7AD1-C1B0-390B-BE779F012F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A743D-C4E4-47CF-A1D7-A991DA57FC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80210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dirty="0"/>
              <a:t>17.07.2022</a:t>
            </a:r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de-DE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MEC492 - Bachelorarbeit | Fakultät für Ingenieruwissenschaften | Technik Mechatronische Systeme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DD94A-7EA6-46EE-874D-AAEE16F443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0489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df18af7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cdf18af7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1351E6B-9B6C-CE1F-45BD-FBF3D3C8A3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47F2926-7624-058C-D47D-99D85639A6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MEC492 - Bachelorarbeit | Fakultät für Ingenieruwissenschaften | Technik Mechatronische Systeme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20F1836-5C87-4439-8CE6-548E862D3CA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7FEA32C-3DA9-88AB-CA38-5EF8A6A209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MEC492 - Bachelorarbeit | Fakultät für Ingenieruwissenschaften | Technik Mechatronische Systeme</a:t>
            </a:r>
          </a:p>
        </p:txBody>
      </p:sp>
    </p:spTree>
    <p:extLst>
      <p:ext uri="{BB962C8B-B14F-4D97-AF65-F5344CB8AC3E}">
        <p14:creationId xmlns:p14="http://schemas.microsoft.com/office/powerpoint/2010/main" val="3983700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91F7903-9482-ACBA-E0AF-CE0043F70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102C85F-C04B-E53E-E6E8-C917A965D3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MEC492 - Bachelorarbeit | Fakultät für Ingenieruwissenschaften | Technik Mechatronische Systeme</a:t>
            </a:r>
          </a:p>
        </p:txBody>
      </p:sp>
    </p:spTree>
    <p:extLst>
      <p:ext uri="{BB962C8B-B14F-4D97-AF65-F5344CB8AC3E}">
        <p14:creationId xmlns:p14="http://schemas.microsoft.com/office/powerpoint/2010/main" val="1197187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E83F2B0-7ED1-0125-7880-7271FD9C386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B3836D8-3219-7C65-262B-2F30DB0DED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MEC492 - Bachelorarbeit | Fakultät für Ingenieruwissenschaften | Technik Mechatronische Systeme</a:t>
            </a:r>
          </a:p>
        </p:txBody>
      </p:sp>
    </p:spTree>
    <p:extLst>
      <p:ext uri="{BB962C8B-B14F-4D97-AF65-F5344CB8AC3E}">
        <p14:creationId xmlns:p14="http://schemas.microsoft.com/office/powerpoint/2010/main" val="103389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E10580B-D7BB-A709-3619-CFE8C5FE2F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8B8E14E-0A05-E782-FFE5-9159E16B86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MEC492 - Bachelorarbeit | Fakultät für Ingenieruwissenschaften | Technik Mechatronische Systeme</a:t>
            </a:r>
          </a:p>
        </p:txBody>
      </p:sp>
    </p:spTree>
    <p:extLst>
      <p:ext uri="{BB962C8B-B14F-4D97-AF65-F5344CB8AC3E}">
        <p14:creationId xmlns:p14="http://schemas.microsoft.com/office/powerpoint/2010/main" val="45254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2E4A022-A8BC-A08C-C64C-6F9FA3EE0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4A39585-5BA9-E96C-9F08-956637706B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MEC492 - Bachelorarbeit | Fakultät für Ingenieruwissenschaften | Technik Mechatronische Systeme</a:t>
            </a:r>
          </a:p>
        </p:txBody>
      </p:sp>
    </p:spTree>
    <p:extLst>
      <p:ext uri="{BB962C8B-B14F-4D97-AF65-F5344CB8AC3E}">
        <p14:creationId xmlns:p14="http://schemas.microsoft.com/office/powerpoint/2010/main" val="744515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D10611F-5BE9-30FF-F4A0-38C6E6ABC54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E579E57-657A-232F-7F2D-3AB9D66385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MEC492 - Bachelorarbeit | Fakultät für Ingenieruwissenschaften | Technik Mechatronische Systeme</a:t>
            </a:r>
          </a:p>
        </p:txBody>
      </p:sp>
    </p:spTree>
    <p:extLst>
      <p:ext uri="{BB962C8B-B14F-4D97-AF65-F5344CB8AC3E}">
        <p14:creationId xmlns:p14="http://schemas.microsoft.com/office/powerpoint/2010/main" val="312537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7AFE3E-4E1B-63A7-2D9F-E16FAC00E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de-DE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ABB9E3C-0D8C-E111-5E71-08FA3B28C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de-DE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A9B295-00B8-3FE1-E9C2-8DE42E72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41BF4AD-B7F5-27BC-B99F-39FB46AB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99D98E-F3DC-EFEC-7584-8627E840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54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226D7C-CFF3-26E1-8E2D-1392FF7C7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de-DE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7D2A15E-7CBA-8816-9AFF-1E00C1B70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de-DE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F4A2891-F4A0-1089-46FA-9602FE5F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6C45324-C911-D12A-343B-B7BCEB71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928BE39-8602-F963-DB7E-CD57F163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96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A458B97-84B4-3785-14D9-2FCB19C6C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de-DE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C34B165-2CC4-99D0-E213-A24240386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de-DE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6A63866-FE80-BE37-406C-5E449A62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1E27AE-FD4B-DE74-4918-44B4DF5E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6D33A2-8CB4-2FB7-6296-CC887F8F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8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1400984" y="1664969"/>
            <a:ext cx="9390000" cy="7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 b="1" i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5655211" y="1853755"/>
            <a:ext cx="5933600" cy="1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 b="0" i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1828754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2438339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3047924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3657509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4267093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4876678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5486263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1026003" y="6527483"/>
            <a:ext cx="2090400" cy="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 b="1" i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4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4953704" y="6510845"/>
            <a:ext cx="2935200" cy="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de-DE"/>
              <a:t>01.-02. VL Einführungsveranstaltung MEC 319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/>
              <a:t>Seite </a:t>
            </a:r>
            <a:fld id="{00000000-1234-1234-1234-123412341234}" type="slidenum">
              <a:rPr lang="de-DE" smtClean="0"/>
              <a:pPr>
                <a:lnSpc>
                  <a:spcPct val="100000"/>
                </a:lnSpc>
                <a:spcBef>
                  <a:spcPts val="400"/>
                </a:spcBef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026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rot="10800000" flipH="1">
            <a:off x="861134" y="807336"/>
            <a:ext cx="10449016" cy="45719"/>
          </a:xfrm>
          <a:custGeom>
            <a:avLst/>
            <a:gdLst/>
            <a:ahLst/>
            <a:cxnLst/>
            <a:rect l="l" t="t" r="r" b="b"/>
            <a:pathLst>
              <a:path w="9467850" h="120000" extrusionOk="0">
                <a:moveTo>
                  <a:pt x="0" y="0"/>
                </a:moveTo>
                <a:lnTo>
                  <a:pt x="9467850" y="0"/>
                </a:lnTo>
              </a:path>
            </a:pathLst>
          </a:custGeom>
          <a:noFill/>
          <a:ln w="17525" cap="flat" cmpd="sng">
            <a:solidFill>
              <a:srgbClr val="7B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61134" y="38735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 flipH="1">
            <a:off x="861133" y="6317799"/>
            <a:ext cx="10449017" cy="45719"/>
          </a:xfrm>
          <a:custGeom>
            <a:avLst/>
            <a:gdLst/>
            <a:ahLst/>
            <a:cxnLst/>
            <a:rect l="l" t="t" r="r" b="b"/>
            <a:pathLst>
              <a:path w="9467850" h="120000" extrusionOk="0">
                <a:moveTo>
                  <a:pt x="0" y="0"/>
                </a:moveTo>
                <a:lnTo>
                  <a:pt x="9467850" y="0"/>
                </a:lnTo>
              </a:path>
            </a:pathLst>
          </a:custGeom>
          <a:noFill/>
          <a:ln w="17525" cap="flat" cmpd="sng">
            <a:solidFill>
              <a:srgbClr val="7B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3" descr="A picture containing knif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5402" y="113884"/>
            <a:ext cx="2553183" cy="5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3430273" y="6363519"/>
            <a:ext cx="533145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MEC492 - </a:t>
            </a:r>
            <a:r>
              <a:rPr lang="tr-TR" sz="10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Bachelorarbeit</a:t>
            </a:r>
            <a:r>
              <a:rPr lang="tr-TR" sz="1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</a:t>
            </a:r>
            <a:r>
              <a:rPr lang="tr-TR" sz="10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Fakultät</a:t>
            </a:r>
            <a:r>
              <a:rPr lang="tr-TR" sz="1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tr-TR" sz="10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für</a:t>
            </a:r>
            <a:r>
              <a:rPr lang="tr-TR" sz="1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tr-TR" sz="10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Ingenieurwissenschaften</a:t>
            </a:r>
            <a:r>
              <a:rPr lang="tr-TR" sz="1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</a:t>
            </a:r>
            <a:r>
              <a:rPr lang="tr-TR" sz="10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Technik</a:t>
            </a:r>
            <a:r>
              <a:rPr lang="tr-TR" sz="1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tr-TR" sz="10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Mechatronische</a:t>
            </a:r>
            <a:r>
              <a:rPr lang="tr-TR" sz="1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tr-TR" sz="10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Systeme</a:t>
            </a:r>
            <a:r>
              <a:rPr lang="tr-TR" sz="1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0B30996-F38A-E295-658E-D11A86D00AF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200" y="6492875"/>
            <a:ext cx="2743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17.07.2022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A3AAC07-1A6B-C3BB-FB56-14F7629D347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04776" y="6492875"/>
            <a:ext cx="41148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AAD08B9-FF66-7F29-01D0-E65D316200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599" y="6472857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2602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17.07.2022</a:t>
            </a:r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006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17.07.2022</a:t>
            </a:r>
            <a:endParaRPr dirty="0"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464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17.07.2022</a:t>
            </a:r>
            <a:endParaRPr dirty="0"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093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17.07.2022</a:t>
            </a:r>
            <a:endParaRPr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4657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17.07.2022</a:t>
            </a:r>
            <a:endParaRPr dirty="0"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512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17.07.2022</a:t>
            </a:r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603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C9DD44-45D4-53EC-6323-EB32847F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de-DE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965A69-96DE-A580-1E81-6629E672E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de-DE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70F0510-0FBF-A677-E354-6570571A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DD9A55-8F36-D66E-6E0E-605D9695B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3FC8EAB-96D8-1911-0B1D-411B5082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835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17.07.2022</a:t>
            </a:r>
            <a:endParaRPr dirty="0"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3852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17.07.2022</a:t>
            </a:r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6499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 dirty="0"/>
              <a:t>17.07.2022</a:t>
            </a:r>
            <a:endParaRPr dirty="0"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873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2A2224-C10B-DD2F-B113-91AB2559B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de-DE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9807F93-E851-0B7D-9FB3-78F4CADB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975BD2-AA57-9CD8-4FA1-34129EBC6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A3B5C90-7A40-4BE8-0885-C9C3B828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5AC675-2BD6-6F9B-60FB-7837F23CA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44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2833C1-2212-7A53-2DDE-11A8E967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de-DE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E0D95C-D4D1-44A9-76FE-10078A2B5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de-DE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B7A1F85-3E60-1A4F-56FD-F9D7E2A72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de-DE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8A95D60-5250-7360-8BE5-24F636855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0FC9DFD-9241-9AC2-4C22-72E1D11E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95D422A-6E40-C238-006F-D363C1C2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5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05984C-8E99-DBC7-F23D-B0EF0396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de-DE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F2C6FA1-3145-6312-9D4D-3B6BB8239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D5F7BE1-83A9-87DE-6EFE-5B0E97232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de-DE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1BE4135-5473-B0D0-C258-5FE8B610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C837341-EB1A-D517-2763-5D5C9FB75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de-DE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CC59A2D-52F5-1BCF-061A-46E45614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87C81D1-E1AA-2793-72B8-0A34849D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FBC9140-1423-D7C3-7713-932C32CA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82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79F9D1-76D1-BDC3-63DB-B018DBC8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de-DE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08EFAE33-FEAC-8EA9-467D-9C7685B0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B42E205-F472-0E02-5C7F-87E7B2188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F46C487-E5A2-4C54-8BCA-4D275BE5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97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CC5C051-252D-35DB-2EF9-1A762CD1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0C19599-4EE5-7286-6BEA-BD4189A8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E58E248-7066-25CF-501D-4445F5E1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11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8A2AF8-19A1-467D-DFD3-6F134D3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de-DE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EE8473-4A6A-7934-9C07-18B639C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de-DE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952D85C-943E-04C9-DC2C-2159CB0E4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022DC5-E6CC-283C-371F-FA5711C13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9CF82E3-78BA-1F8F-1E0C-8A99CEF6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C5AF493-9A38-D51D-C818-4F743483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46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69586D-211F-FEA5-89CA-9A360472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de-DE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04D8A1F-CFB8-885D-13E6-6462469D1C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5FB7728-181E-9CDB-101C-30D392BFD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717EC22-EF2E-46C0-8DFF-A71E19C9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9964BD-6F92-CFD8-725E-DF52B7E7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4476EA4-6F86-8A24-267C-832DAEC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19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217B4C7-1879-5067-93B7-A125D417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de-DE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5C790CA-C4D7-DB9E-AC0D-6FC74AC71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de-DE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D66CCA1-74F7-DB17-93E0-CFA7F70BD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17.07.2022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278228C-3F91-AD80-2BCB-848A790B7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07F7C6A-F0C7-C5E4-A566-C12582FAD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3ACCD-12F3-4EB5-8D59-378B397104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36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de-DE" dirty="0"/>
              <a:t>17.07.2022</a:t>
            </a:r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7223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il.google.com/mail/?view=cm&amp;fs=1&amp;to=e170501027%40stud.tau.edu.tr&amp;authuser=1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bcantepe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7" Type="http://schemas.openxmlformats.org/officeDocument/2006/relationships/image" Target="../media/image43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5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.samm.com/mg995-rc-servo-motor" TargetMode="External"/><Relationship Id="rId3" Type="http://schemas.openxmlformats.org/officeDocument/2006/relationships/hyperlink" Target="https://www.extremetech.com/extreme/221446-pass-through-airport-security-with-this-implanted-nfc-chip" TargetMode="External"/><Relationship Id="rId7" Type="http://schemas.openxmlformats.org/officeDocument/2006/relationships/hyperlink" Target="https://www.robotistan.com/arduino-uno-r3-klon-usb-kablo-hediyeli-usb-chip-ch340" TargetMode="External"/><Relationship Id="rId12" Type="http://schemas.openxmlformats.org/officeDocument/2006/relationships/hyperlink" Target="https://www.igeeksblog.com/how-to-control-homekit-device-with-nfc-on-iphone/" TargetMode="External"/><Relationship Id="rId2" Type="http://schemas.openxmlformats.org/officeDocument/2006/relationships/hyperlink" Target="https://www.smart-tec.com/en/auto-id-world/rfid-technology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lakeniemyjski.com/blog/how-to-using-nfc-tags%20-to-trigger-device-or-home-automation/" TargetMode="External"/><Relationship Id="rId11" Type="http://schemas.openxmlformats.org/officeDocument/2006/relationships/hyperlink" Target="https://www.bataryapil.com/-lg-f1l-18650-3.7v-3350mah-li-ion-pil-4.8a-discharge" TargetMode="External"/><Relationship Id="rId5" Type="http://schemas.openxmlformats.org/officeDocument/2006/relationships/hyperlink" Target="https://us.walletmor.com/pages/how-it-works-us" TargetMode="External"/><Relationship Id="rId10" Type="http://schemas.openxmlformats.org/officeDocument/2006/relationships/hyperlink" Target="https://www.hepsiburada.com/gomax-dijital-kumpas-mini-150-mm-p-HBV00000NUV8H" TargetMode="External"/><Relationship Id="rId4" Type="http://schemas.openxmlformats.org/officeDocument/2006/relationships/hyperlink" Target="https://tr.aliexpress.com/item/1005003452850143.html" TargetMode="External"/><Relationship Id="rId9" Type="http://schemas.openxmlformats.org/officeDocument/2006/relationships/hyperlink" Target="https://www.rakunrobotik.com/tp4056-1s-lithium-batarya-sarj-aleti-3.7v-micro-usb-urun321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dangerousthings.com/t/naming-convention-for-implant-locations-in-the-hand/6075" TargetMode="External"/><Relationship Id="rId3" Type="http://schemas.openxmlformats.org/officeDocument/2006/relationships/hyperlink" Target="https://www.amazon.com.tr/Creality-Ender-3-v2-Ender-V2/dp/B08D692Z67" TargetMode="External"/><Relationship Id="rId7" Type="http://schemas.openxmlformats.org/officeDocument/2006/relationships/hyperlink" Target="https://dangerousthings.com/product/rdc/" TargetMode="External"/><Relationship Id="rId2" Type="http://schemas.openxmlformats.org/officeDocument/2006/relationships/hyperlink" Target="https://www.direnc.net/40w-standart-kalem-havya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amazon.com.tr/tinylab-1-75-Gri-PLA-Filament/dp/B08D7HCB9R?th=1" TargetMode="External"/><Relationship Id="rId5" Type="http://schemas.openxmlformats.org/officeDocument/2006/relationships/hyperlink" Target="https://www.hepsiburada.com/arduino-nfc-modulu-mifare-kart-ve-anahtarlik-kiti-nfc-okuyucu-kit-pm-HB000004VA2Y" TargetMode="External"/><Relationship Id="rId4" Type="http://schemas.openxmlformats.org/officeDocument/2006/relationships/hyperlink" Target="https://dangerousthings.com/product/next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47DFEA0E-69B5-422A-A8CE-BB489EC6B183}"/>
              </a:ext>
            </a:extLst>
          </p:cNvPr>
          <p:cNvSpPr/>
          <p:nvPr/>
        </p:nvSpPr>
        <p:spPr>
          <a:xfrm>
            <a:off x="1260600" y="2228610"/>
            <a:ext cx="9670801" cy="60959"/>
          </a:xfrm>
          <a:custGeom>
            <a:avLst/>
            <a:gdLst/>
            <a:ahLst/>
            <a:cxnLst/>
            <a:rect l="l" t="t" r="r" b="b"/>
            <a:pathLst>
              <a:path w="6838950" h="120000" extrusionOk="0">
                <a:moveTo>
                  <a:pt x="0" y="0"/>
                </a:moveTo>
                <a:lnTo>
                  <a:pt x="6838950" y="0"/>
                </a:lnTo>
              </a:path>
            </a:pathLst>
          </a:custGeom>
          <a:noFill/>
          <a:ln w="35050" cap="flat" cmpd="sng">
            <a:solidFill>
              <a:srgbClr val="7B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CCB8C6AD-1462-4875-A9A2-59D98D59FFDD}"/>
              </a:ext>
            </a:extLst>
          </p:cNvPr>
          <p:cNvSpPr txBox="1">
            <a:spLocks noGrp="1"/>
          </p:cNvSpPr>
          <p:nvPr/>
        </p:nvSpPr>
        <p:spPr>
          <a:xfrm>
            <a:off x="1260600" y="717725"/>
            <a:ext cx="10225908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lnSpc>
                <a:spcPct val="100000"/>
              </a:lnSpc>
              <a:buSzPts val="1100"/>
            </a:pPr>
            <a:r>
              <a:rPr lang="de-D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Kontaktlose Steuerungssysteme mit</a:t>
            </a:r>
            <a:r>
              <a:rPr lang="tr-TR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 Chip unter der Haut</a:t>
            </a:r>
            <a:br>
              <a:rPr lang="de-DE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de-DE" sz="2800" dirty="0">
                <a:latin typeface="Times New Roman"/>
                <a:ea typeface="Times New Roman"/>
                <a:cs typeface="Times New Roman"/>
                <a:sym typeface="Times New Roman"/>
              </a:rPr>
              <a:t>MEC4</a:t>
            </a:r>
            <a:r>
              <a:rPr lang="tr-TR" sz="2800" dirty="0">
                <a:latin typeface="Times New Roman"/>
                <a:ea typeface="Times New Roman"/>
                <a:cs typeface="Times New Roman"/>
                <a:sym typeface="Times New Roman"/>
              </a:rPr>
              <a:t>92</a:t>
            </a:r>
            <a:r>
              <a:rPr lang="de-DE" sz="28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tr-TR" sz="2800" dirty="0">
                <a:latin typeface="Times New Roman"/>
                <a:ea typeface="Times New Roman"/>
                <a:cs typeface="Times New Roman"/>
                <a:sym typeface="Times New Roman"/>
              </a:rPr>
              <a:t> Bachelorarbeit</a:t>
            </a:r>
            <a:endParaRPr lang="de-DE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91;p1">
            <a:extLst>
              <a:ext uri="{FF2B5EF4-FFF2-40B4-BE49-F238E27FC236}">
                <a16:creationId xmlns:a16="http://schemas.microsoft.com/office/drawing/2014/main" id="{303B0447-6D73-4351-9BDE-13C226676A49}"/>
              </a:ext>
            </a:extLst>
          </p:cNvPr>
          <p:cNvSpPr/>
          <p:nvPr/>
        </p:nvSpPr>
        <p:spPr>
          <a:xfrm>
            <a:off x="6989927" y="2380939"/>
            <a:ext cx="3773324" cy="162322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5;p1">
            <a:extLst>
              <a:ext uri="{FF2B5EF4-FFF2-40B4-BE49-F238E27FC236}">
                <a16:creationId xmlns:a16="http://schemas.microsoft.com/office/drawing/2014/main" id="{7609F3B4-E03F-449F-82F6-BAF01D783A65}"/>
              </a:ext>
            </a:extLst>
          </p:cNvPr>
          <p:cNvSpPr txBox="1"/>
          <p:nvPr/>
        </p:nvSpPr>
        <p:spPr>
          <a:xfrm>
            <a:off x="1260599" y="2331048"/>
            <a:ext cx="7302000" cy="346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7CCCCC"/>
              </a:buClr>
              <a:buSzPts val="1620"/>
            </a:pPr>
            <a:r>
              <a:rPr lang="tr-TR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17.07.2022</a:t>
            </a:r>
            <a:r>
              <a:rPr lang="de-DE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Istanbul</a:t>
            </a:r>
            <a:endParaRPr lang="tr-TR" sz="1800" dirty="0">
              <a:solidFill>
                <a:srgbClr val="333333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buClr>
                <a:srgbClr val="7CCCCC"/>
              </a:buClr>
              <a:buSzPts val="1620"/>
            </a:pPr>
            <a:r>
              <a:rPr lang="tr-TR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SoSe 2022</a:t>
            </a:r>
          </a:p>
          <a:p>
            <a:pPr>
              <a:buClr>
                <a:srgbClr val="7CCCCC"/>
              </a:buClr>
              <a:buSzPts val="1620"/>
            </a:pPr>
            <a:endParaRPr lang="de-DE" sz="1800" dirty="0">
              <a:solidFill>
                <a:srgbClr val="333333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spcBef>
                <a:spcPts val="720"/>
              </a:spcBef>
              <a:buClr>
                <a:srgbClr val="7CCCCC"/>
              </a:buClr>
              <a:buSzPts val="1620"/>
            </a:pPr>
            <a:endParaRPr lang="tr-TR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720"/>
              </a:spcBef>
              <a:buClr>
                <a:srgbClr val="7CCCCC"/>
              </a:buClr>
              <a:buSzPts val="1620"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720"/>
              </a:spcBef>
              <a:buClr>
                <a:schemeClr val="dk1"/>
              </a:buClr>
              <a:buSzPts val="1100"/>
            </a:pPr>
            <a:r>
              <a:rPr lang="de-DE" sz="1800" b="1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Dozenten:</a:t>
            </a:r>
            <a:endParaRPr lang="tr-TR" sz="1800" b="1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720"/>
              </a:spcBef>
              <a:buClr>
                <a:schemeClr val="dk1"/>
              </a:buClr>
              <a:buSzPts val="1100"/>
            </a:pPr>
            <a:r>
              <a:rPr lang="tr-TR" sz="1867" b="1" dirty="0" err="1">
                <a:latin typeface="Times New Roman" panose="02020603050405020304" pitchFamily="18" charset="0"/>
              </a:rPr>
              <a:t>Vorsitzender</a:t>
            </a:r>
            <a:r>
              <a:rPr lang="tr-TR" sz="1867" b="1" dirty="0">
                <a:latin typeface="Times New Roman" panose="02020603050405020304" pitchFamily="18" charset="0"/>
              </a:rPr>
              <a:t>	: </a:t>
            </a:r>
            <a:r>
              <a:rPr lang="de-DE" sz="1800" b="1" dirty="0" err="1">
                <a:latin typeface="Times New Roman"/>
                <a:ea typeface="Times New Roman" panose="02020603050405020304" pitchFamily="18" charset="0"/>
              </a:rPr>
              <a:t>Assoc.Prof.Dr.rer.nat</a:t>
            </a:r>
            <a:r>
              <a:rPr lang="de-DE" sz="1800" b="1" dirty="0">
                <a:latin typeface="Times New Roman"/>
                <a:ea typeface="Times New Roman" panose="02020603050405020304" pitchFamily="18" charset="0"/>
              </a:rPr>
              <a:t>. Tuba CONKA YILDIZ</a:t>
            </a:r>
            <a:r>
              <a:rPr lang="de-DE" sz="1800" b="1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lang="tr-TR" sz="2400" dirty="0">
              <a:latin typeface="Times New Roman" panose="02020603050405020304" pitchFamily="18" charset="0"/>
            </a:endParaRPr>
          </a:p>
          <a:p>
            <a:r>
              <a:rPr lang="tr-TR" sz="1867" b="1" dirty="0">
                <a:latin typeface="Times New Roman" panose="02020603050405020304" pitchFamily="18" charset="0"/>
              </a:rPr>
              <a:t>II. </a:t>
            </a:r>
            <a:r>
              <a:rPr lang="tr-TR" sz="1867" b="1" dirty="0" err="1">
                <a:latin typeface="Times New Roman" panose="02020603050405020304" pitchFamily="18" charset="0"/>
              </a:rPr>
              <a:t>Gutachter</a:t>
            </a:r>
            <a:r>
              <a:rPr lang="tr-TR" sz="1867" b="1" dirty="0">
                <a:latin typeface="Times New Roman" panose="02020603050405020304" pitchFamily="18" charset="0"/>
              </a:rPr>
              <a:t>	: </a:t>
            </a:r>
            <a:r>
              <a:rPr lang="tr-TR" sz="1867" b="1" dirty="0" err="1">
                <a:latin typeface="Times New Roman" panose="02020603050405020304" pitchFamily="18" charset="0"/>
              </a:rPr>
              <a:t>Prof.Dr</a:t>
            </a:r>
            <a:r>
              <a:rPr lang="tr-TR" sz="1867" b="1" dirty="0">
                <a:latin typeface="Times New Roman" panose="02020603050405020304" pitchFamily="18" charset="0"/>
              </a:rPr>
              <a:t>. </a:t>
            </a:r>
            <a:r>
              <a:rPr lang="tr-TR" sz="1867" b="1" dirty="0" err="1">
                <a:latin typeface="Times New Roman" panose="02020603050405020304" pitchFamily="18" charset="0"/>
              </a:rPr>
              <a:t>Anatoli</a:t>
            </a:r>
            <a:r>
              <a:rPr lang="tr-TR" sz="1867" b="1" dirty="0">
                <a:latin typeface="Times New Roman" panose="02020603050405020304" pitchFamily="18" charset="0"/>
              </a:rPr>
              <a:t> MAKAROV</a:t>
            </a:r>
          </a:p>
          <a:p>
            <a:r>
              <a:rPr lang="de-DE" sz="1867" b="1" dirty="0">
                <a:latin typeface="Times New Roman" panose="02020603050405020304" pitchFamily="18" charset="0"/>
              </a:rPr>
              <a:t>III. Gutachter</a:t>
            </a:r>
            <a:r>
              <a:rPr lang="tr-TR" sz="1867" b="1" dirty="0">
                <a:latin typeface="Times New Roman" panose="02020603050405020304" pitchFamily="18" charset="0"/>
              </a:rPr>
              <a:t>	</a:t>
            </a:r>
            <a:r>
              <a:rPr lang="de-DE" sz="1867" b="1" dirty="0">
                <a:latin typeface="Times New Roman" panose="02020603050405020304" pitchFamily="18" charset="0"/>
              </a:rPr>
              <a:t>: </a:t>
            </a:r>
            <a:r>
              <a:rPr lang="tr-TR" sz="1867" b="1" dirty="0">
                <a:latin typeface="Times New Roman" panose="02020603050405020304" pitchFamily="18" charset="0"/>
              </a:rPr>
              <a:t>Doç. Dr. Haydar Uncu </a:t>
            </a:r>
            <a:r>
              <a:rPr lang="de-DE" sz="1800" b="1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lang="de-DE" dirty="0">
              <a:latin typeface="Times New Roman"/>
              <a:ea typeface="Times New Roman"/>
              <a:cs typeface="Times New Roman"/>
            </a:endParaRPr>
          </a:p>
          <a:p>
            <a:pPr>
              <a:spcBef>
                <a:spcPts val="720"/>
              </a:spcBef>
              <a:buClr>
                <a:srgbClr val="7CCCCC"/>
              </a:buClr>
              <a:buSzPts val="1620"/>
            </a:pPr>
            <a:r>
              <a:rPr lang="de-DE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endParaRPr lang="de-DE" sz="1800" dirty="0">
              <a:solidFill>
                <a:srgbClr val="333333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Google Shape;96;p1">
            <a:extLst>
              <a:ext uri="{FF2B5EF4-FFF2-40B4-BE49-F238E27FC236}">
                <a16:creationId xmlns:a16="http://schemas.microsoft.com/office/drawing/2014/main" id="{A9F92944-DBBE-4888-8116-EC676C48A1AB}"/>
              </a:ext>
            </a:extLst>
          </p:cNvPr>
          <p:cNvSpPr/>
          <p:nvPr/>
        </p:nvSpPr>
        <p:spPr>
          <a:xfrm>
            <a:off x="1260600" y="6333317"/>
            <a:ext cx="9670801" cy="60959"/>
          </a:xfrm>
          <a:custGeom>
            <a:avLst/>
            <a:gdLst/>
            <a:ahLst/>
            <a:cxnLst/>
            <a:rect l="l" t="t" r="r" b="b"/>
            <a:pathLst>
              <a:path w="6838950" h="120000" extrusionOk="0">
                <a:moveTo>
                  <a:pt x="0" y="0"/>
                </a:moveTo>
                <a:lnTo>
                  <a:pt x="6838950" y="0"/>
                </a:lnTo>
              </a:path>
            </a:pathLst>
          </a:custGeom>
          <a:noFill/>
          <a:ln w="35050" cap="flat" cmpd="sng">
            <a:solidFill>
              <a:srgbClr val="7B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7;p1" descr="A picture containing knife&#10;&#10;Description automatically generated">
            <a:extLst>
              <a:ext uri="{FF2B5EF4-FFF2-40B4-BE49-F238E27FC236}">
                <a16:creationId xmlns:a16="http://schemas.microsoft.com/office/drawing/2014/main" id="{E54A7F22-300B-4C37-8789-F407433D0E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9563" y="159724"/>
            <a:ext cx="2553183" cy="5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etin kutusu 1">
            <a:extLst>
              <a:ext uri="{FF2B5EF4-FFF2-40B4-BE49-F238E27FC236}">
                <a16:creationId xmlns:a16="http://schemas.microsoft.com/office/drawing/2014/main" id="{F6EF49B5-9F32-4F47-B9B1-3E7B7F41CE45}"/>
              </a:ext>
            </a:extLst>
          </p:cNvPr>
          <p:cNvSpPr txBox="1"/>
          <p:nvPr/>
        </p:nvSpPr>
        <p:spPr>
          <a:xfrm>
            <a:off x="2574524" y="6333317"/>
            <a:ext cx="704295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MEC492 </a:t>
            </a:r>
            <a:r>
              <a:rPr lang="tr-TR" sz="1067" dirty="0">
                <a:latin typeface="Times New Roman"/>
                <a:ea typeface="Times New Roman"/>
                <a:cs typeface="Times New Roman"/>
                <a:sym typeface="Times New Roman"/>
              </a:rPr>
              <a:t>Bachelorarbeit 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Fakultät für Ingenieurwissenschaften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Technik Mechatronischer Systeme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</a:p>
        </p:txBody>
      </p:sp>
      <p:sp>
        <p:nvSpPr>
          <p:cNvPr id="12" name="Veri Yer Tutucusu 3">
            <a:extLst>
              <a:ext uri="{FF2B5EF4-FFF2-40B4-BE49-F238E27FC236}">
                <a16:creationId xmlns:a16="http://schemas.microsoft.com/office/drawing/2014/main" id="{385D64D6-20E8-4444-B253-0C2317515D7E}"/>
              </a:ext>
            </a:extLst>
          </p:cNvPr>
          <p:cNvSpPr txBox="1">
            <a:spLocks/>
          </p:cNvSpPr>
          <p:nvPr/>
        </p:nvSpPr>
        <p:spPr>
          <a:xfrm>
            <a:off x="987558" y="63969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de-DE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kern="1200" cap="none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17.07.2022</a:t>
            </a:r>
          </a:p>
        </p:txBody>
      </p:sp>
      <p:pic>
        <p:nvPicPr>
          <p:cNvPr id="13" name="Picture 2" descr="https://fintechistanbul.org/wp-content/uploads/2016/09/NFC-chip.jpg">
            <a:extLst>
              <a:ext uri="{FF2B5EF4-FFF2-40B4-BE49-F238E27FC236}">
                <a16:creationId xmlns:a16="http://schemas.microsoft.com/office/drawing/2014/main" id="{E78AFEF6-EE13-4AF6-94C5-92F39BB2B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03" y="4266704"/>
            <a:ext cx="2727148" cy="1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0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Stand</a:t>
            </a: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der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Technik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F8DF4D8-B674-05BC-FF7C-136831AF1D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92A82AC-B67E-CCAC-8840-3A4C82B5F2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10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E5F8AB3-3921-4ADC-854A-C61F56E16FED}"/>
              </a:ext>
            </a:extLst>
          </p:cNvPr>
          <p:cNvSpPr txBox="1"/>
          <p:nvPr/>
        </p:nvSpPr>
        <p:spPr>
          <a:xfrm>
            <a:off x="747582" y="4679921"/>
            <a:ext cx="3854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6: </a:t>
            </a:r>
            <a:r>
              <a:rPr lang="de-DE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Haus Automatisierung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BEFB24F-152B-2875-D915-84C23484214E}"/>
              </a:ext>
            </a:extLst>
          </p:cNvPr>
          <p:cNvSpPr txBox="1"/>
          <p:nvPr/>
        </p:nvSpPr>
        <p:spPr>
          <a:xfrm>
            <a:off x="6381271" y="1966740"/>
            <a:ext cx="4458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Haus</a:t>
            </a:r>
            <a:r>
              <a:rPr lang="tr-TR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18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Automatisierung</a:t>
            </a:r>
            <a:endParaRPr lang="tr-TR" sz="18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tr-TR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13.56 MHz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Anpassbare Systeme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Möglichkeit, verschiedene Szenarien zu verwenden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Resim 5">
            <a:extLst>
              <a:ext uri="{FF2B5EF4-FFF2-40B4-BE49-F238E27FC236}">
                <a16:creationId xmlns:a16="http://schemas.microsoft.com/office/drawing/2014/main" id="{891B3234-6390-452A-8E19-6B664284DB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7681" y="1805968"/>
            <a:ext cx="319405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20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Gliederung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6" descr="A picture containing knif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5402" y="113884"/>
            <a:ext cx="2553183" cy="5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C24ECF6-1A89-A787-7D8A-5E804562869D}"/>
              </a:ext>
            </a:extLst>
          </p:cNvPr>
          <p:cNvSpPr txBox="1"/>
          <p:nvPr/>
        </p:nvSpPr>
        <p:spPr>
          <a:xfrm>
            <a:off x="852646" y="1070043"/>
            <a:ext cx="793143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Einleitung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Technik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Arbeitspakete</a:t>
            </a:r>
            <a:r>
              <a:rPr lang="tr-TR" b="1" dirty="0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b="1" dirty="0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tr-TR" b="1" dirty="0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-Chart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Lösungskonzept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Zusammenfassung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E03D4F3-F1FE-2A45-8BFE-11DD967B870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81E93C5-1FFF-41DC-3568-83C8664464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5347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Arbeitspakete</a:t>
            </a: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und</a:t>
            </a: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Gantt</a:t>
            </a: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-Chart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B6E0745-9ABC-6595-3512-0727EF1B12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FB7B845-B362-CD6D-E6C8-3DAFDE4A59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12</a:t>
            </a:fld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0324372E-71F2-AD45-1E0F-6FBB1FCCA76A}"/>
              </a:ext>
            </a:extLst>
          </p:cNvPr>
          <p:cNvSpPr txBox="1"/>
          <p:nvPr/>
        </p:nvSpPr>
        <p:spPr>
          <a:xfrm>
            <a:off x="4841132" y="5464978"/>
            <a:ext cx="2509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Arbeitspakete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-Chart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D4FA4-A4AF-4357-AFC8-04A931954A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771" y="1654682"/>
            <a:ext cx="7904457" cy="3548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369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Gliederung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6" descr="A picture containing knif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5402" y="113884"/>
            <a:ext cx="2553183" cy="5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C24ECF6-1A89-A787-7D8A-5E804562869D}"/>
              </a:ext>
            </a:extLst>
          </p:cNvPr>
          <p:cNvSpPr txBox="1"/>
          <p:nvPr/>
        </p:nvSpPr>
        <p:spPr>
          <a:xfrm>
            <a:off x="852646" y="1070043"/>
            <a:ext cx="793143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Einleitung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Technik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Arbeitspakete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-Chart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Lösungskonzept</a:t>
            </a:r>
            <a:endParaRPr lang="tr-TR" b="1" dirty="0">
              <a:solidFill>
                <a:srgbClr val="199BB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Zusammenfassung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D272FE4-C378-02C9-E748-5602177503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1A9C7BF-0302-A178-E3DC-A21B0ED0EE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07566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Lösungskonzept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1B41F02-5911-014F-7D1C-3485082D24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C161AF2-AE93-F2EC-AFF7-AA09707D1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14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B6A5037-4A0F-9BC7-D954-07B2709CB5E0}"/>
              </a:ext>
            </a:extLst>
          </p:cNvPr>
          <p:cNvSpPr txBox="1"/>
          <p:nvPr/>
        </p:nvSpPr>
        <p:spPr>
          <a:xfrm>
            <a:off x="776446" y="871029"/>
            <a:ext cx="2622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Elektrische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Schaltungsplan</a:t>
            </a:r>
            <a:endParaRPr lang="de-D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9C613C5-22D1-5BDC-26DF-0781FE75A728}"/>
              </a:ext>
            </a:extLst>
          </p:cNvPr>
          <p:cNvSpPr txBox="1"/>
          <p:nvPr/>
        </p:nvSpPr>
        <p:spPr>
          <a:xfrm>
            <a:off x="4507257" y="5850135"/>
            <a:ext cx="317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Elektrische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Schaltungsplan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mit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Tinkercad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230DDB8D-42E3-4322-913B-8E5D225488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42" y="1605452"/>
            <a:ext cx="566991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1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Lösungskonzept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B419710-2C62-CC84-EE0C-20EB660A521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B966A8A-4122-B2EB-4F55-7C88C5DFB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15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7992125-7370-FD8E-6106-DCCFCB689A89}"/>
              </a:ext>
            </a:extLst>
          </p:cNvPr>
          <p:cNvSpPr txBox="1"/>
          <p:nvPr/>
        </p:nvSpPr>
        <p:spPr>
          <a:xfrm>
            <a:off x="776446" y="871029"/>
            <a:ext cx="1980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Komponentenliste</a:t>
            </a:r>
            <a:endParaRPr lang="de-D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rduino Uno R3 Klon (Smd) + 40 Pin Header + Usb Kablo Fiyatı">
            <a:extLst>
              <a:ext uri="{FF2B5EF4-FFF2-40B4-BE49-F238E27FC236}">
                <a16:creationId xmlns:a16="http://schemas.microsoft.com/office/drawing/2014/main" id="{38636167-8A13-4935-9BDE-A6FC680840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69" y="1484985"/>
            <a:ext cx="1695450" cy="1695450"/>
          </a:xfrm>
          <a:prstGeom prst="rect">
            <a:avLst/>
          </a:prstGeom>
          <a:noFill/>
        </p:spPr>
      </p:pic>
      <p:pic>
        <p:nvPicPr>
          <p:cNvPr id="13" name="Picture 12" descr="Avrupa Birliği, Apple&amp;#39;ın NFC özelliğinin herkese açılmasını değerlendiriyor  - FinTech İstanbul">
            <a:extLst>
              <a:ext uri="{FF2B5EF4-FFF2-40B4-BE49-F238E27FC236}">
                <a16:creationId xmlns:a16="http://schemas.microsoft.com/office/drawing/2014/main" id="{12ED6780-9FF6-4D46-9CED-52F1315DA54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-3945" r="27269" b="1"/>
          <a:stretch/>
        </p:blipFill>
        <p:spPr bwMode="auto">
          <a:xfrm>
            <a:off x="4030333" y="3794125"/>
            <a:ext cx="1911384" cy="1680210"/>
          </a:xfrm>
          <a:prstGeom prst="rect">
            <a:avLst/>
          </a:prstGeom>
          <a:noFill/>
        </p:spPr>
      </p:pic>
      <p:pic>
        <p:nvPicPr>
          <p:cNvPr id="16" name="Resim 18">
            <a:extLst>
              <a:ext uri="{FF2B5EF4-FFF2-40B4-BE49-F238E27FC236}">
                <a16:creationId xmlns:a16="http://schemas.microsoft.com/office/drawing/2014/main" id="{9283C697-B327-4344-BE4F-C7F2DAB3486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314" y="1459088"/>
            <a:ext cx="1764665" cy="172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Resim 20">
            <a:extLst>
              <a:ext uri="{FF2B5EF4-FFF2-40B4-BE49-F238E27FC236}">
                <a16:creationId xmlns:a16="http://schemas.microsoft.com/office/drawing/2014/main" id="{A9837E55-FD93-46DF-9763-0957712EABE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02" y="1484986"/>
            <a:ext cx="1530736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Resim 21" descr="LG F1L 18650 3.7V 3350mAh Li-ion Pil (4.8A Discharge)">
            <a:extLst>
              <a:ext uri="{FF2B5EF4-FFF2-40B4-BE49-F238E27FC236}">
                <a16:creationId xmlns:a16="http://schemas.microsoft.com/office/drawing/2014/main" id="{10C3C9CC-3226-474D-B9DD-2AB51A03475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20" y="3794125"/>
            <a:ext cx="1695450" cy="168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A4A846-2ED6-4FA9-96D4-044B8FD302A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079" y="1899282"/>
            <a:ext cx="1921268" cy="87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040FAC-64C9-4319-850A-5F6F5A782D50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004" y="3701627"/>
            <a:ext cx="1911384" cy="177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64CD01-0593-4F71-BF0F-ED0787E32EF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222" y="3794124"/>
            <a:ext cx="1610012" cy="168021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Metin kutusu 7">
            <a:extLst>
              <a:ext uri="{FF2B5EF4-FFF2-40B4-BE49-F238E27FC236}">
                <a16:creationId xmlns:a16="http://schemas.microsoft.com/office/drawing/2014/main" id="{AE37EC1F-CDBD-41FA-B00C-9F8048417033}"/>
              </a:ext>
            </a:extLst>
          </p:cNvPr>
          <p:cNvSpPr txBox="1"/>
          <p:nvPr/>
        </p:nvSpPr>
        <p:spPr>
          <a:xfrm>
            <a:off x="330025" y="3209616"/>
            <a:ext cx="3451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Uno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Metin kutusu 7">
            <a:extLst>
              <a:ext uri="{FF2B5EF4-FFF2-40B4-BE49-F238E27FC236}">
                <a16:creationId xmlns:a16="http://schemas.microsoft.com/office/drawing/2014/main" id="{7D135B55-06D4-4A57-9E4E-EF432A48ECAE}"/>
              </a:ext>
            </a:extLst>
          </p:cNvPr>
          <p:cNvSpPr txBox="1"/>
          <p:nvPr/>
        </p:nvSpPr>
        <p:spPr>
          <a:xfrm>
            <a:off x="3092948" y="3185573"/>
            <a:ext cx="3451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Abbildung10 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Motor 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Metin kutusu 7">
            <a:extLst>
              <a:ext uri="{FF2B5EF4-FFF2-40B4-BE49-F238E27FC236}">
                <a16:creationId xmlns:a16="http://schemas.microsoft.com/office/drawing/2014/main" id="{F117F1EB-7B87-4D69-AFDB-EB948A25062F}"/>
              </a:ext>
            </a:extLst>
          </p:cNvPr>
          <p:cNvSpPr txBox="1"/>
          <p:nvPr/>
        </p:nvSpPr>
        <p:spPr>
          <a:xfrm>
            <a:off x="6036301" y="3182779"/>
            <a:ext cx="3451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Abbildung11 : USB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Charger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Metin kutusu 7">
            <a:extLst>
              <a:ext uri="{FF2B5EF4-FFF2-40B4-BE49-F238E27FC236}">
                <a16:creationId xmlns:a16="http://schemas.microsoft.com/office/drawing/2014/main" id="{FDDD05D5-5B0D-437E-A5E9-B95843F7DD49}"/>
              </a:ext>
            </a:extLst>
          </p:cNvPr>
          <p:cNvSpPr txBox="1"/>
          <p:nvPr/>
        </p:nvSpPr>
        <p:spPr>
          <a:xfrm>
            <a:off x="161348" y="5743938"/>
            <a:ext cx="3451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Abbildung13 : 18650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Lithium-Ionen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Batterie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Metin kutusu 7">
            <a:extLst>
              <a:ext uri="{FF2B5EF4-FFF2-40B4-BE49-F238E27FC236}">
                <a16:creationId xmlns:a16="http://schemas.microsoft.com/office/drawing/2014/main" id="{BFB45C02-19E4-459E-BF8E-4E98DDD54806}"/>
              </a:ext>
            </a:extLst>
          </p:cNvPr>
          <p:cNvSpPr txBox="1"/>
          <p:nvPr/>
        </p:nvSpPr>
        <p:spPr>
          <a:xfrm>
            <a:off x="3260256" y="5743938"/>
            <a:ext cx="3451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Abbildung14 : NFC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Schreiber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Handy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Metin kutusu 7">
            <a:extLst>
              <a:ext uri="{FF2B5EF4-FFF2-40B4-BE49-F238E27FC236}">
                <a16:creationId xmlns:a16="http://schemas.microsoft.com/office/drawing/2014/main" id="{B3F77CDB-1DA4-487C-B6B7-D60B6757AEC3}"/>
              </a:ext>
            </a:extLst>
          </p:cNvPr>
          <p:cNvSpPr txBox="1"/>
          <p:nvPr/>
        </p:nvSpPr>
        <p:spPr>
          <a:xfrm>
            <a:off x="8649332" y="3179985"/>
            <a:ext cx="3451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Abbildung12 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Messschieber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Metin kutusu 7">
            <a:extLst>
              <a:ext uri="{FF2B5EF4-FFF2-40B4-BE49-F238E27FC236}">
                <a16:creationId xmlns:a16="http://schemas.microsoft.com/office/drawing/2014/main" id="{C12466EB-F98A-4F18-86D9-F9F4FFC6435D}"/>
              </a:ext>
            </a:extLst>
          </p:cNvPr>
          <p:cNvSpPr txBox="1"/>
          <p:nvPr/>
        </p:nvSpPr>
        <p:spPr>
          <a:xfrm>
            <a:off x="6452927" y="5735539"/>
            <a:ext cx="3451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Abbildung15 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Lötkolben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Metin kutusu 7">
            <a:extLst>
              <a:ext uri="{FF2B5EF4-FFF2-40B4-BE49-F238E27FC236}">
                <a16:creationId xmlns:a16="http://schemas.microsoft.com/office/drawing/2014/main" id="{0B3E64B8-6D4E-45AA-AF1B-D0D5126B0741}"/>
              </a:ext>
            </a:extLst>
          </p:cNvPr>
          <p:cNvSpPr txBox="1"/>
          <p:nvPr/>
        </p:nvSpPr>
        <p:spPr>
          <a:xfrm>
            <a:off x="8943944" y="5743938"/>
            <a:ext cx="3451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Abbildung16 : 3D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Drucker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04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Lösungskonzept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5508961-FADD-3ECB-6FD2-212FA593D7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12C54D9-715F-DD85-199B-A6EACF5BA2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16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70C1807-376A-19B2-D3BE-BA725A321F10}"/>
              </a:ext>
            </a:extLst>
          </p:cNvPr>
          <p:cNvSpPr txBox="1"/>
          <p:nvPr/>
        </p:nvSpPr>
        <p:spPr>
          <a:xfrm>
            <a:off x="776446" y="871029"/>
            <a:ext cx="380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NExT</a:t>
            </a:r>
            <a:r>
              <a:rPr lang="tr-TR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Chip</a:t>
            </a:r>
            <a:r>
              <a:rPr lang="tr-TR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von</a:t>
            </a:r>
            <a:r>
              <a:rPr lang="tr-TR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Dangerous </a:t>
            </a:r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Things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9BDEF12-0764-83B5-DFB9-3B393AA3810D}"/>
              </a:ext>
            </a:extLst>
          </p:cNvPr>
          <p:cNvSpPr txBox="1"/>
          <p:nvPr/>
        </p:nvSpPr>
        <p:spPr>
          <a:xfrm>
            <a:off x="952264" y="4970375"/>
            <a:ext cx="3451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17: RFID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NFC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CC2D6BD-C773-EC46-0013-AD0567C77FE4}"/>
              </a:ext>
            </a:extLst>
          </p:cNvPr>
          <p:cNvSpPr txBox="1"/>
          <p:nvPr/>
        </p:nvSpPr>
        <p:spPr>
          <a:xfrm>
            <a:off x="6096000" y="2317029"/>
            <a:ext cx="4815840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MRI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kompatibel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NFC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gleichzeitig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Veranderbare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UID</a:t>
            </a: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Anderer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Speicherplatz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F048D-EE2C-4EB4-9A9D-0C479681BA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21" y="1968961"/>
            <a:ext cx="3294689" cy="26749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8209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Lösungskonzept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1B41F02-5911-014F-7D1C-3485082D24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C161AF2-AE93-F2EC-AFF7-AA09707D1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17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B6A5037-4A0F-9BC7-D954-07B2709CB5E0}"/>
              </a:ext>
            </a:extLst>
          </p:cNvPr>
          <p:cNvSpPr txBox="1"/>
          <p:nvPr/>
        </p:nvSpPr>
        <p:spPr>
          <a:xfrm>
            <a:off x="776446" y="871029"/>
            <a:ext cx="2622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Elektrische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Schaltungsplan</a:t>
            </a:r>
            <a:endParaRPr lang="de-D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56B15DD-4E3C-46C8-C05D-9E0C2C88A713}"/>
              </a:ext>
            </a:extLst>
          </p:cNvPr>
          <p:cNvSpPr txBox="1"/>
          <p:nvPr/>
        </p:nvSpPr>
        <p:spPr>
          <a:xfrm>
            <a:off x="1721899" y="1656205"/>
            <a:ext cx="1864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NFC </a:t>
            </a:r>
            <a:r>
              <a:rPr lang="tr-T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Leser</a:t>
            </a:r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</a:t>
            </a:r>
          </a:p>
          <a:p>
            <a:endParaRPr lang="tr-T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3DBF2CD-AC26-8D7B-5139-4B0F51E91AE5}"/>
              </a:ext>
            </a:extLst>
          </p:cNvPr>
          <p:cNvSpPr txBox="1"/>
          <p:nvPr/>
        </p:nvSpPr>
        <p:spPr>
          <a:xfrm>
            <a:off x="5166139" y="1656205"/>
            <a:ext cx="1284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 </a:t>
            </a:r>
            <a:r>
              <a:rPr lang="tr-T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Filament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0CA8DB70-F6A1-4D5A-DAFF-0D3435D88194}"/>
              </a:ext>
            </a:extLst>
          </p:cNvPr>
          <p:cNvSpPr txBox="1"/>
          <p:nvPr/>
        </p:nvSpPr>
        <p:spPr>
          <a:xfrm>
            <a:off x="8058424" y="1651921"/>
            <a:ext cx="3140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RFID </a:t>
            </a:r>
            <a:r>
              <a:rPr lang="tr-TR" sz="14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Diagnostic</a:t>
            </a:r>
            <a:r>
              <a:rPr lang="tr-TR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14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Card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3B3D954-ED1D-F31C-7FDA-765C9896E912}"/>
              </a:ext>
            </a:extLst>
          </p:cNvPr>
          <p:cNvSpPr txBox="1"/>
          <p:nvPr/>
        </p:nvSpPr>
        <p:spPr>
          <a:xfrm>
            <a:off x="1431443" y="4178968"/>
            <a:ext cx="214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18: 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NFC Leser und Schreiber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7CBAD81D-4CC8-69CE-F2EC-9F0B0A8B72F1}"/>
              </a:ext>
            </a:extLst>
          </p:cNvPr>
          <p:cNvSpPr txBox="1"/>
          <p:nvPr/>
        </p:nvSpPr>
        <p:spPr>
          <a:xfrm>
            <a:off x="4857496" y="4178968"/>
            <a:ext cx="1902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19: PLA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Filament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15E403AB-8878-487F-2D30-841F5A075DF3}"/>
              </a:ext>
            </a:extLst>
          </p:cNvPr>
          <p:cNvSpPr txBox="1"/>
          <p:nvPr/>
        </p:nvSpPr>
        <p:spPr>
          <a:xfrm>
            <a:off x="8044767" y="4178968"/>
            <a:ext cx="3167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20: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Diagnostic Card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52E73E3A-A137-5D8E-F3BD-B76DD06899A8}"/>
              </a:ext>
            </a:extLst>
          </p:cNvPr>
          <p:cNvSpPr txBox="1"/>
          <p:nvPr/>
        </p:nvSpPr>
        <p:spPr>
          <a:xfrm>
            <a:off x="1134928" y="4609853"/>
            <a:ext cx="2698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5-V-Logik 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Kostengünstig</a:t>
            </a:r>
            <a:endParaRPr lang="de-D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E6C77D70-60F0-78BA-87B7-1447182B32E6}"/>
              </a:ext>
            </a:extLst>
          </p:cNvPr>
          <p:cNvSpPr txBox="1"/>
          <p:nvPr/>
        </p:nvSpPr>
        <p:spPr>
          <a:xfrm>
            <a:off x="4435908" y="4609853"/>
            <a:ext cx="27453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Billig</a:t>
            </a: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Einfach zu drucken</a:t>
            </a: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</a:t>
            </a:r>
            <a:r>
              <a:rPr lang="de-DE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nschädlich</a:t>
            </a:r>
            <a:r>
              <a:rPr lang="de-D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für die Umwelt</a:t>
            </a: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7DC26294-75E4-956F-9BD7-43962B9A6682}"/>
              </a:ext>
            </a:extLst>
          </p:cNvPr>
          <p:cNvSpPr txBox="1"/>
          <p:nvPr/>
        </p:nvSpPr>
        <p:spPr>
          <a:xfrm>
            <a:off x="7971686" y="4609853"/>
            <a:ext cx="3314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LF/HF-Erkennung</a:t>
            </a: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Optimale Lesebereichserkennung</a:t>
            </a:r>
            <a:endParaRPr lang="de-D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A69001-6825-4F85-8662-5423DCECBC2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50" y="2053996"/>
            <a:ext cx="2098057" cy="1879372"/>
          </a:xfrm>
          <a:prstGeom prst="rect">
            <a:avLst/>
          </a:prstGeom>
          <a:noFill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64CE1B-D238-4179-9F09-CFFF0D9FB9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755" y="2596075"/>
            <a:ext cx="1971675" cy="10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BA49D2-A42E-4B52-B753-DFA391C81A7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01" y="2053996"/>
            <a:ext cx="1902196" cy="1879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1421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Gliederung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6" descr="A picture containing knif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5402" y="113884"/>
            <a:ext cx="2553183" cy="5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C24ECF6-1A89-A787-7D8A-5E804562869D}"/>
              </a:ext>
            </a:extLst>
          </p:cNvPr>
          <p:cNvSpPr txBox="1"/>
          <p:nvPr/>
        </p:nvSpPr>
        <p:spPr>
          <a:xfrm>
            <a:off x="852646" y="1070043"/>
            <a:ext cx="793143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Einleitung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Technik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Arbeitspakete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-Chart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Lösungskonzept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Implementierung</a:t>
            </a:r>
            <a:endParaRPr lang="tr-TR" b="1" dirty="0">
              <a:solidFill>
                <a:srgbClr val="199BB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Zusammenfassung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3E1F23C-390A-CF62-CD89-F5A0343CE1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B434DF0-82C9-9D56-9366-6FB4584274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7562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FD6754D-F7D6-9CAA-5925-567E4166DB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B1CF5D4-1BB3-D92F-C6D1-FEB11485D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19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CCCC926-9FAA-2D08-C2B4-F187393D0A40}"/>
              </a:ext>
            </a:extLst>
          </p:cNvPr>
          <p:cNvSpPr txBox="1"/>
          <p:nvPr/>
        </p:nvSpPr>
        <p:spPr>
          <a:xfrm>
            <a:off x="776446" y="871029"/>
            <a:ext cx="570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Mechanische</a:t>
            </a:r>
            <a:r>
              <a:rPr lang="tr-TR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Konstruktion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004FD966-FCEA-834B-F3D0-D12A5EB7BA0F}"/>
              </a:ext>
            </a:extLst>
          </p:cNvPr>
          <p:cNvSpPr txBox="1"/>
          <p:nvPr/>
        </p:nvSpPr>
        <p:spPr>
          <a:xfrm>
            <a:off x="3823648" y="4654803"/>
            <a:ext cx="2527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Abbildung21 : 3D Design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anderer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Seiten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Resim 6">
            <a:extLst>
              <a:ext uri="{FF2B5EF4-FFF2-40B4-BE49-F238E27FC236}">
                <a16:creationId xmlns:a16="http://schemas.microsoft.com/office/drawing/2014/main" id="{ADE6EB75-0484-4875-9F3A-8771F24A31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9" y="2064593"/>
            <a:ext cx="3253687" cy="2458341"/>
          </a:xfrm>
          <a:prstGeom prst="rect">
            <a:avLst/>
          </a:prstGeom>
        </p:spPr>
      </p:pic>
      <p:sp>
        <p:nvSpPr>
          <p:cNvPr id="16" name="Metin kutusu 5">
            <a:extLst>
              <a:ext uri="{FF2B5EF4-FFF2-40B4-BE49-F238E27FC236}">
                <a16:creationId xmlns:a16="http://schemas.microsoft.com/office/drawing/2014/main" id="{77F9065F-7BDB-4247-B019-9D211315A234}"/>
              </a:ext>
            </a:extLst>
          </p:cNvPr>
          <p:cNvSpPr txBox="1"/>
          <p:nvPr/>
        </p:nvSpPr>
        <p:spPr>
          <a:xfrm>
            <a:off x="742579" y="2076571"/>
            <a:ext cx="7114487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Shapr3D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Servohalter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Platz für Getriebe</a:t>
            </a: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Batteriehalter</a:t>
            </a:r>
            <a:r>
              <a:rPr lang="de-DE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Resim 2">
            <a:extLst>
              <a:ext uri="{FF2B5EF4-FFF2-40B4-BE49-F238E27FC236}">
                <a16:creationId xmlns:a16="http://schemas.microsoft.com/office/drawing/2014/main" id="{0A5C55DE-A487-4172-92A0-14ECA9F33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55" y="2076571"/>
            <a:ext cx="3887066" cy="2446363"/>
          </a:xfrm>
          <a:prstGeom prst="rect">
            <a:avLst/>
          </a:prstGeom>
        </p:spPr>
      </p:pic>
      <p:sp>
        <p:nvSpPr>
          <p:cNvPr id="18" name="Metin kutusu 11">
            <a:extLst>
              <a:ext uri="{FF2B5EF4-FFF2-40B4-BE49-F238E27FC236}">
                <a16:creationId xmlns:a16="http://schemas.microsoft.com/office/drawing/2014/main" id="{3D133F89-BED6-47E0-871A-F58183CAAEAD}"/>
              </a:ext>
            </a:extLst>
          </p:cNvPr>
          <p:cNvSpPr txBox="1"/>
          <p:nvPr/>
        </p:nvSpPr>
        <p:spPr>
          <a:xfrm>
            <a:off x="8242314" y="4654802"/>
            <a:ext cx="2527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Abbildung22 : 3D Design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anderer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Seiten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72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96001" y="2414562"/>
            <a:ext cx="2620737" cy="202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105500" rIns="105500" bIns="1055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sz="1467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1100"/>
            </a:pPr>
            <a:r>
              <a:rPr lang="tr" sz="1467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TMS Student</a:t>
            </a:r>
            <a:endParaRPr sz="1467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1100"/>
            </a:pPr>
            <a:r>
              <a:rPr lang="tr-TR" sz="1467" b="1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Barış Arya CANTEPE	</a:t>
            </a:r>
            <a:endParaRPr sz="1467" b="1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1100"/>
            </a:pPr>
            <a:r>
              <a:rPr lang="tr" sz="1467" i="1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160501108</a:t>
            </a:r>
            <a:endParaRPr sz="1467" i="1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1100"/>
            </a:pPr>
            <a:r>
              <a:rPr lang="tr" sz="1467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Kontakt:  </a:t>
            </a:r>
            <a:endParaRPr sz="1467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1100"/>
            </a:pPr>
            <a:r>
              <a:rPr lang="tr" sz="1333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e160501108@stud.tau.edu.tr </a:t>
            </a:r>
            <a:endParaRPr sz="1333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1100"/>
            </a:pPr>
            <a:endParaRPr sz="1333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1100"/>
            </a:pPr>
            <a:endParaRPr sz="1333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000"/>
            </a:pPr>
            <a:endParaRPr sz="1333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000"/>
            </a:pPr>
            <a:endParaRPr sz="1333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8320" y="3809185"/>
            <a:ext cx="428121" cy="4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Metin kutusu 1">
            <a:extLst>
              <a:ext uri="{FF2B5EF4-FFF2-40B4-BE49-F238E27FC236}">
                <a16:creationId xmlns:a16="http://schemas.microsoft.com/office/drawing/2014/main" id="{6EC99850-50FC-4390-9D65-A10BDD5F03EB}"/>
              </a:ext>
            </a:extLst>
          </p:cNvPr>
          <p:cNvSpPr txBox="1"/>
          <p:nvPr/>
        </p:nvSpPr>
        <p:spPr>
          <a:xfrm>
            <a:off x="2574524" y="6333317"/>
            <a:ext cx="7042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MEC492 </a:t>
            </a:r>
            <a:r>
              <a:rPr lang="tr-TR" sz="933" dirty="0">
                <a:latin typeface="Times New Roman"/>
                <a:ea typeface="Times New Roman"/>
                <a:cs typeface="Times New Roman"/>
                <a:sym typeface="Times New Roman"/>
              </a:rPr>
              <a:t>Bachelorarbeit 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Fakultät für Ingenieurwissenschaften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Technik Mechatronischer Systeme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</a:p>
        </p:txBody>
      </p:sp>
      <p:sp>
        <p:nvSpPr>
          <p:cNvPr id="13" name="Google Shape;118;p18">
            <a:extLst>
              <a:ext uri="{FF2B5EF4-FFF2-40B4-BE49-F238E27FC236}">
                <a16:creationId xmlns:a16="http://schemas.microsoft.com/office/drawing/2014/main" id="{576A79BB-410D-4672-9A7F-CD8538CDD474}"/>
              </a:ext>
            </a:extLst>
          </p:cNvPr>
          <p:cNvSpPr txBox="1">
            <a:spLocks/>
          </p:cNvSpPr>
          <p:nvPr/>
        </p:nvSpPr>
        <p:spPr>
          <a:xfrm>
            <a:off x="1080000" y="612137"/>
            <a:ext cx="4854635" cy="36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4667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100" b="1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/>
            <a:r>
              <a:rPr lang="tr" sz="2667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Projektleiter</a:t>
            </a:r>
            <a:endParaRPr lang="tr-TR" sz="2667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19;p18">
            <a:extLst>
              <a:ext uri="{FF2B5EF4-FFF2-40B4-BE49-F238E27FC236}">
                <a16:creationId xmlns:a16="http://schemas.microsoft.com/office/drawing/2014/main" id="{2804CCCA-3298-4910-B6A6-F4CD5B03E906}"/>
              </a:ext>
            </a:extLst>
          </p:cNvPr>
          <p:cNvSpPr/>
          <p:nvPr/>
        </p:nvSpPr>
        <p:spPr>
          <a:xfrm>
            <a:off x="1080000" y="1079999"/>
            <a:ext cx="10080000" cy="90000"/>
          </a:xfrm>
          <a:custGeom>
            <a:avLst/>
            <a:gdLst/>
            <a:ahLst/>
            <a:cxnLst/>
            <a:rect l="l" t="t" r="r" b="b"/>
            <a:pathLst>
              <a:path w="9467850" h="120000" extrusionOk="0">
                <a:moveTo>
                  <a:pt x="0" y="0"/>
                </a:moveTo>
                <a:lnTo>
                  <a:pt x="9467850" y="0"/>
                </a:lnTo>
              </a:path>
            </a:pathLst>
          </a:custGeom>
          <a:noFill/>
          <a:ln w="17525" cap="flat" cmpd="sng">
            <a:solidFill>
              <a:srgbClr val="7B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endParaRPr sz="2133"/>
          </a:p>
        </p:txBody>
      </p:sp>
      <p:sp>
        <p:nvSpPr>
          <p:cNvPr id="15" name="Google Shape;72;p16">
            <a:extLst>
              <a:ext uri="{FF2B5EF4-FFF2-40B4-BE49-F238E27FC236}">
                <a16:creationId xmlns:a16="http://schemas.microsoft.com/office/drawing/2014/main" id="{FE9C7B22-707D-4C80-8BAF-A81591EC7B6B}"/>
              </a:ext>
            </a:extLst>
          </p:cNvPr>
          <p:cNvSpPr/>
          <p:nvPr/>
        </p:nvSpPr>
        <p:spPr>
          <a:xfrm>
            <a:off x="9720000" y="180000"/>
            <a:ext cx="2109352" cy="480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endParaRPr sz="21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9;p18">
            <a:extLst>
              <a:ext uri="{FF2B5EF4-FFF2-40B4-BE49-F238E27FC236}">
                <a16:creationId xmlns:a16="http://schemas.microsoft.com/office/drawing/2014/main" id="{0D4238CE-BE79-44EC-83D8-A53342143821}"/>
              </a:ext>
            </a:extLst>
          </p:cNvPr>
          <p:cNvSpPr/>
          <p:nvPr/>
        </p:nvSpPr>
        <p:spPr>
          <a:xfrm>
            <a:off x="1080000" y="6300000"/>
            <a:ext cx="10080000" cy="90000"/>
          </a:xfrm>
          <a:custGeom>
            <a:avLst/>
            <a:gdLst/>
            <a:ahLst/>
            <a:cxnLst/>
            <a:rect l="l" t="t" r="r" b="b"/>
            <a:pathLst>
              <a:path w="9467850" h="120000" extrusionOk="0">
                <a:moveTo>
                  <a:pt x="0" y="0"/>
                </a:moveTo>
                <a:lnTo>
                  <a:pt x="9467850" y="0"/>
                </a:lnTo>
              </a:path>
            </a:pathLst>
          </a:custGeom>
          <a:noFill/>
          <a:ln w="17525" cap="flat" cmpd="sng">
            <a:solidFill>
              <a:srgbClr val="7B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endParaRPr sz="2133"/>
          </a:p>
        </p:txBody>
      </p:sp>
      <p:pic>
        <p:nvPicPr>
          <p:cNvPr id="3" name="Picture 2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1126FF1F-3227-4FD9-B711-F655D1CC4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89" y="2564622"/>
            <a:ext cx="1586231" cy="1586231"/>
          </a:xfrm>
          <a:prstGeom prst="rect">
            <a:avLst/>
          </a:prstGeom>
        </p:spPr>
      </p:pic>
      <p:sp>
        <p:nvSpPr>
          <p:cNvPr id="18" name="Veri Yer Tutucusu 3">
            <a:extLst>
              <a:ext uri="{FF2B5EF4-FFF2-40B4-BE49-F238E27FC236}">
                <a16:creationId xmlns:a16="http://schemas.microsoft.com/office/drawing/2014/main" id="{9BF114E6-7A4D-444B-921E-F0C4502F50FA}"/>
              </a:ext>
            </a:extLst>
          </p:cNvPr>
          <p:cNvSpPr txBox="1">
            <a:spLocks/>
          </p:cNvSpPr>
          <p:nvPr/>
        </p:nvSpPr>
        <p:spPr>
          <a:xfrm>
            <a:off x="987558" y="63969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de-DE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kern="1200" cap="none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17.07.2022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FD6754D-F7D6-9CAA-5925-567E4166DB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B1CF5D4-1BB3-D92F-C6D1-FEB11485D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20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CCCC926-9FAA-2D08-C2B4-F187393D0A40}"/>
              </a:ext>
            </a:extLst>
          </p:cNvPr>
          <p:cNvSpPr txBox="1"/>
          <p:nvPr/>
        </p:nvSpPr>
        <p:spPr>
          <a:xfrm>
            <a:off x="776446" y="871029"/>
            <a:ext cx="570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Mechanische</a:t>
            </a:r>
            <a:r>
              <a:rPr lang="tr-TR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Konstruktion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004FD966-FCEA-834B-F3D0-D12A5EB7BA0F}"/>
              </a:ext>
            </a:extLst>
          </p:cNvPr>
          <p:cNvSpPr txBox="1"/>
          <p:nvPr/>
        </p:nvSpPr>
        <p:spPr>
          <a:xfrm>
            <a:off x="5310440" y="5525306"/>
            <a:ext cx="2343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Abbildung23 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Technische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Zeichnung</a:t>
            </a:r>
            <a:endParaRPr lang="tr-T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Resim 3">
            <a:extLst>
              <a:ext uri="{FF2B5EF4-FFF2-40B4-BE49-F238E27FC236}">
                <a16:creationId xmlns:a16="http://schemas.microsoft.com/office/drawing/2014/main" id="{186AFEBA-788C-4485-B2DE-7750800DF8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21" y="1424305"/>
            <a:ext cx="5669915" cy="40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3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CD011C6-01DE-2CB6-EB20-223879E6A0A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F976461-FB27-B3E2-602D-2D3C76843C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21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A2E4F11-0249-FDD8-5080-35B2250309A2}"/>
              </a:ext>
            </a:extLst>
          </p:cNvPr>
          <p:cNvSpPr txBox="1"/>
          <p:nvPr/>
        </p:nvSpPr>
        <p:spPr>
          <a:xfrm>
            <a:off x="776446" y="871029"/>
            <a:ext cx="380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Fertigung</a:t>
            </a:r>
            <a:endParaRPr lang="tr-TR" sz="16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31A233-87D4-40D1-88CB-E16806BA04F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84" y="1558063"/>
            <a:ext cx="5233631" cy="34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Metin kutusu 5">
            <a:extLst>
              <a:ext uri="{FF2B5EF4-FFF2-40B4-BE49-F238E27FC236}">
                <a16:creationId xmlns:a16="http://schemas.microsoft.com/office/drawing/2014/main" id="{FF58AB6C-3B89-4FBC-AC6A-FB0B981E9904}"/>
              </a:ext>
            </a:extLst>
          </p:cNvPr>
          <p:cNvSpPr txBox="1"/>
          <p:nvPr/>
        </p:nvSpPr>
        <p:spPr>
          <a:xfrm>
            <a:off x="7931031" y="2229747"/>
            <a:ext cx="4815840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Filament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%20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Füllung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0,24 mm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Schichthöhe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215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Düse </a:t>
            </a: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Druckbetttemperatur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Metin kutusu 11">
            <a:extLst>
              <a:ext uri="{FF2B5EF4-FFF2-40B4-BE49-F238E27FC236}">
                <a16:creationId xmlns:a16="http://schemas.microsoft.com/office/drawing/2014/main" id="{B56C5D3E-CEFC-4DA9-9434-94A02285DA44}"/>
              </a:ext>
            </a:extLst>
          </p:cNvPr>
          <p:cNvSpPr txBox="1"/>
          <p:nvPr/>
        </p:nvSpPr>
        <p:spPr>
          <a:xfrm>
            <a:off x="2317825" y="5176826"/>
            <a:ext cx="2527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Abbildung24 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Druck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Einstellungen</a:t>
            </a:r>
            <a:endParaRPr lang="tr-T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Metin kutusu 7">
            <a:extLst>
              <a:ext uri="{FF2B5EF4-FFF2-40B4-BE49-F238E27FC236}">
                <a16:creationId xmlns:a16="http://schemas.microsoft.com/office/drawing/2014/main" id="{D7DEFEEA-7AA9-4F2D-8386-ACD724337078}"/>
              </a:ext>
            </a:extLst>
          </p:cNvPr>
          <p:cNvSpPr txBox="1"/>
          <p:nvPr/>
        </p:nvSpPr>
        <p:spPr>
          <a:xfrm>
            <a:off x="7931031" y="1656205"/>
            <a:ext cx="314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Druck</a:t>
            </a:r>
            <a:r>
              <a:rPr lang="tr-TR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Einstellungen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7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0D5917E-B08E-4319-C7C7-1E27F8DA51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FCF5536-C193-8BA7-F5B5-A1DE1C7E90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22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D1A5917-1835-E12B-1DC4-A1D596D83C20}"/>
              </a:ext>
            </a:extLst>
          </p:cNvPr>
          <p:cNvSpPr txBox="1"/>
          <p:nvPr/>
        </p:nvSpPr>
        <p:spPr>
          <a:xfrm>
            <a:off x="776446" y="871029"/>
            <a:ext cx="380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Software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Resim 2">
            <a:extLst>
              <a:ext uri="{FF2B5EF4-FFF2-40B4-BE49-F238E27FC236}">
                <a16:creationId xmlns:a16="http://schemas.microsoft.com/office/drawing/2014/main" id="{EBB7B215-5C74-4239-8832-8E94A3D75B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627" y="1485900"/>
            <a:ext cx="2760345" cy="3886200"/>
          </a:xfrm>
          <a:prstGeom prst="rect">
            <a:avLst/>
          </a:prstGeom>
        </p:spPr>
      </p:pic>
      <p:pic>
        <p:nvPicPr>
          <p:cNvPr id="12" name="Resim 7">
            <a:extLst>
              <a:ext uri="{FF2B5EF4-FFF2-40B4-BE49-F238E27FC236}">
                <a16:creationId xmlns:a16="http://schemas.microsoft.com/office/drawing/2014/main" id="{16B47BA2-3EF0-46DD-ADDB-0B694DD224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55259" y="1486535"/>
            <a:ext cx="2582545" cy="3885565"/>
          </a:xfrm>
          <a:prstGeom prst="rect">
            <a:avLst/>
          </a:prstGeom>
        </p:spPr>
      </p:pic>
      <p:sp>
        <p:nvSpPr>
          <p:cNvPr id="13" name="Metin kutusu 5">
            <a:extLst>
              <a:ext uri="{FF2B5EF4-FFF2-40B4-BE49-F238E27FC236}">
                <a16:creationId xmlns:a16="http://schemas.microsoft.com/office/drawing/2014/main" id="{9AA1F489-7DA3-4686-A1C0-BDEC7A47D79A}"/>
              </a:ext>
            </a:extLst>
          </p:cNvPr>
          <p:cNvSpPr txBox="1"/>
          <p:nvPr/>
        </p:nvSpPr>
        <p:spPr>
          <a:xfrm>
            <a:off x="7098824" y="2040030"/>
            <a:ext cx="4815840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</a:t>
            </a: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 SPI-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Kommunikation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SPI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Bibliotheke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RFID-UID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mit der Demo-Software</a:t>
            </a: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passt nur zu einer UID</a:t>
            </a:r>
          </a:p>
        </p:txBody>
      </p:sp>
      <p:sp>
        <p:nvSpPr>
          <p:cNvPr id="14" name="Metin kutusu 11">
            <a:extLst>
              <a:ext uri="{FF2B5EF4-FFF2-40B4-BE49-F238E27FC236}">
                <a16:creationId xmlns:a16="http://schemas.microsoft.com/office/drawing/2014/main" id="{F2DECC7B-EE31-4FAC-A70D-F003F675496B}"/>
              </a:ext>
            </a:extLst>
          </p:cNvPr>
          <p:cNvSpPr txBox="1"/>
          <p:nvPr/>
        </p:nvSpPr>
        <p:spPr>
          <a:xfrm>
            <a:off x="2326398" y="5563156"/>
            <a:ext cx="2527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Abbildung25 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Quellcode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Programms</a:t>
            </a:r>
            <a:endParaRPr lang="tr-T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862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E21271A-2C8F-99B4-E513-1516CEF85F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F24A0C-1CC2-9F91-D3BA-75BF9D60A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23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6867E51-8A86-8E59-F305-2890FE7CE222}"/>
              </a:ext>
            </a:extLst>
          </p:cNvPr>
          <p:cNvSpPr txBox="1"/>
          <p:nvPr/>
        </p:nvSpPr>
        <p:spPr>
          <a:xfrm>
            <a:off x="776446" y="871029"/>
            <a:ext cx="55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Montage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7CF6AE4-A594-2E67-9021-C75C8D79396E}"/>
              </a:ext>
            </a:extLst>
          </p:cNvPr>
          <p:cNvSpPr txBox="1"/>
          <p:nvPr/>
        </p:nvSpPr>
        <p:spPr>
          <a:xfrm>
            <a:off x="4683441" y="5863860"/>
            <a:ext cx="2825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26: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Montage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720p 426">
            <a:hlinkClick r:id="" action="ppaction://media"/>
            <a:extLst>
              <a:ext uri="{FF2B5EF4-FFF2-40B4-BE49-F238E27FC236}">
                <a16:creationId xmlns:a16="http://schemas.microsoft.com/office/drawing/2014/main" id="{38200A47-B830-4E76-ADF7-CA5B5C2BDC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8300" y="1387789"/>
            <a:ext cx="8195400" cy="422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0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E21271A-2C8F-99B4-E513-1516CEF85F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F24A0C-1CC2-9F91-D3BA-75BF9D60A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24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6867E51-8A86-8E59-F305-2890FE7CE222}"/>
              </a:ext>
            </a:extLst>
          </p:cNvPr>
          <p:cNvSpPr txBox="1"/>
          <p:nvPr/>
        </p:nvSpPr>
        <p:spPr>
          <a:xfrm>
            <a:off x="776446" y="871029"/>
            <a:ext cx="55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Medikal </a:t>
            </a:r>
            <a:r>
              <a:rPr lang="tr-TR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Implementierung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7CF6AE4-A594-2E67-9021-C75C8D79396E}"/>
              </a:ext>
            </a:extLst>
          </p:cNvPr>
          <p:cNvSpPr txBox="1"/>
          <p:nvPr/>
        </p:nvSpPr>
        <p:spPr>
          <a:xfrm>
            <a:off x="6305710" y="5729511"/>
            <a:ext cx="2825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27: 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Anatomie des Nervensystems auf der menschlichen Hand</a:t>
            </a:r>
          </a:p>
        </p:txBody>
      </p:sp>
      <p:pic>
        <p:nvPicPr>
          <p:cNvPr id="8" name="image17.png">
            <a:extLst>
              <a:ext uri="{FF2B5EF4-FFF2-40B4-BE49-F238E27FC236}">
                <a16:creationId xmlns:a16="http://schemas.microsoft.com/office/drawing/2014/main" id="{922EDF77-FB80-48BA-800D-D103D2790E0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37033" y="1504080"/>
            <a:ext cx="3362472" cy="3849839"/>
          </a:xfrm>
          <a:prstGeom prst="rect">
            <a:avLst/>
          </a:prstGeom>
          <a:ln/>
        </p:spPr>
      </p:pic>
      <p:sp>
        <p:nvSpPr>
          <p:cNvPr id="9" name="Metin kutusu 5">
            <a:extLst>
              <a:ext uri="{FF2B5EF4-FFF2-40B4-BE49-F238E27FC236}">
                <a16:creationId xmlns:a16="http://schemas.microsoft.com/office/drawing/2014/main" id="{3339DB19-FBAB-4674-9226-3F17D2159377}"/>
              </a:ext>
            </a:extLst>
          </p:cNvPr>
          <p:cNvSpPr txBox="1"/>
          <p:nvPr/>
        </p:nvSpPr>
        <p:spPr>
          <a:xfrm>
            <a:off x="852646" y="2479444"/>
            <a:ext cx="4815840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Zwischen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</a:t>
            </a:r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Mittelhandknochen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Auf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proximale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Phalanxs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 äußere Kante (Messerkante) der Hand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Direkt außerhalb des Mittelhandknochens 5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etin kutusu 7">
            <a:extLst>
              <a:ext uri="{FF2B5EF4-FFF2-40B4-BE49-F238E27FC236}">
                <a16:creationId xmlns:a16="http://schemas.microsoft.com/office/drawing/2014/main" id="{9595A72F-C7E8-4424-B09C-59FC409385F9}"/>
              </a:ext>
            </a:extLst>
          </p:cNvPr>
          <p:cNvSpPr txBox="1"/>
          <p:nvPr/>
        </p:nvSpPr>
        <p:spPr>
          <a:xfrm>
            <a:off x="838200" y="2110112"/>
            <a:ext cx="395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Medizinisch</a:t>
            </a:r>
            <a:r>
              <a:rPr lang="tr-TR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verfügbare</a:t>
            </a:r>
            <a:r>
              <a:rPr lang="tr-TR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Plätze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544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E21271A-2C8F-99B4-E513-1516CEF85F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F24A0C-1CC2-9F91-D3BA-75BF9D60A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25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6867E51-8A86-8E59-F305-2890FE7CE222}"/>
              </a:ext>
            </a:extLst>
          </p:cNvPr>
          <p:cNvSpPr txBox="1"/>
          <p:nvPr/>
        </p:nvSpPr>
        <p:spPr>
          <a:xfrm>
            <a:off x="776446" y="871029"/>
            <a:ext cx="55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Medikal </a:t>
            </a:r>
            <a:r>
              <a:rPr lang="tr-TR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Implementierung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7CF6AE4-A594-2E67-9021-C75C8D79396E}"/>
              </a:ext>
            </a:extLst>
          </p:cNvPr>
          <p:cNvSpPr txBox="1"/>
          <p:nvPr/>
        </p:nvSpPr>
        <p:spPr>
          <a:xfrm>
            <a:off x="8869170" y="5224434"/>
            <a:ext cx="2825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29: 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Implementierung des Chips</a:t>
            </a:r>
          </a:p>
        </p:txBody>
      </p:sp>
      <p:sp>
        <p:nvSpPr>
          <p:cNvPr id="9" name="Metin kutusu 5">
            <a:extLst>
              <a:ext uri="{FF2B5EF4-FFF2-40B4-BE49-F238E27FC236}">
                <a16:creationId xmlns:a16="http://schemas.microsoft.com/office/drawing/2014/main" id="{3339DB19-FBAB-4674-9226-3F17D2159377}"/>
              </a:ext>
            </a:extLst>
          </p:cNvPr>
          <p:cNvSpPr txBox="1"/>
          <p:nvPr/>
        </p:nvSpPr>
        <p:spPr>
          <a:xfrm>
            <a:off x="848052" y="3514077"/>
            <a:ext cx="4815840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Metacarpal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Ö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rtlicher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Betäubung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Operation vom Arzt durchgeführt</a:t>
            </a:r>
            <a:endParaRPr lang="tr-TR" sz="1800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sp>
        <p:nvSpPr>
          <p:cNvPr id="11" name="Metin kutusu 7">
            <a:extLst>
              <a:ext uri="{FF2B5EF4-FFF2-40B4-BE49-F238E27FC236}">
                <a16:creationId xmlns:a16="http://schemas.microsoft.com/office/drawing/2014/main" id="{9595A72F-C7E8-4424-B09C-59FC409385F9}"/>
              </a:ext>
            </a:extLst>
          </p:cNvPr>
          <p:cNvSpPr txBox="1"/>
          <p:nvPr/>
        </p:nvSpPr>
        <p:spPr>
          <a:xfrm>
            <a:off x="2740073" y="2586505"/>
            <a:ext cx="252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Ziel</a:t>
            </a:r>
            <a:r>
              <a:rPr lang="tr-TR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Implementierung</a:t>
            </a:r>
            <a:r>
              <a:rPr lang="tr-TR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Bereich</a:t>
            </a:r>
            <a:endParaRPr lang="tr-TR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" name="Resim 4">
            <a:extLst>
              <a:ext uri="{FF2B5EF4-FFF2-40B4-BE49-F238E27FC236}">
                <a16:creationId xmlns:a16="http://schemas.microsoft.com/office/drawing/2014/main" id="{29F49D76-14F5-4A6E-8B8F-AABB5DBB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0792" r="-5758" b="9691"/>
          <a:stretch/>
        </p:blipFill>
        <p:spPr>
          <a:xfrm>
            <a:off x="5663892" y="1375629"/>
            <a:ext cx="2743200" cy="3714414"/>
          </a:xfrm>
          <a:prstGeom prst="rect">
            <a:avLst/>
          </a:prstGeom>
        </p:spPr>
      </p:pic>
      <p:sp>
        <p:nvSpPr>
          <p:cNvPr id="13" name="Bağlayıcı: Eğri 9">
            <a:extLst>
              <a:ext uri="{FF2B5EF4-FFF2-40B4-BE49-F238E27FC236}">
                <a16:creationId xmlns:a16="http://schemas.microsoft.com/office/drawing/2014/main" id="{CF7C4BA6-1FF9-411A-9DA2-740707855609}"/>
              </a:ext>
            </a:extLst>
          </p:cNvPr>
          <p:cNvSpPr/>
          <p:nvPr/>
        </p:nvSpPr>
        <p:spPr>
          <a:xfrm rot="5400000">
            <a:off x="5800187" y="2083385"/>
            <a:ext cx="0" cy="1463040"/>
          </a:xfrm>
          <a:prstGeom prst="curvedConnector3">
            <a:avLst>
              <a:gd name="adj1" fmla="val 2147483646"/>
            </a:avLst>
          </a:prstGeom>
          <a:solidFill>
            <a:srgbClr val="E71224">
              <a:alpha val="5000"/>
            </a:srgbClr>
          </a:solidFill>
          <a:ln w="30856">
            <a:solidFill>
              <a:srgbClr val="E7122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fr-FR">
              <a:solidFill>
                <a:srgbClr val="E71224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458BD6-B0D9-43DD-9DBD-3017B376039C}"/>
              </a:ext>
            </a:extLst>
          </p:cNvPr>
          <p:cNvSpPr/>
          <p:nvPr/>
        </p:nvSpPr>
        <p:spPr>
          <a:xfrm>
            <a:off x="6531707" y="2704480"/>
            <a:ext cx="229478" cy="220850"/>
          </a:xfrm>
          <a:prstGeom prst="ellipse">
            <a:avLst/>
          </a:prstGeom>
          <a:solidFill>
            <a:srgbClr val="E71224">
              <a:alpha val="5000"/>
            </a:srgbClr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E71224"/>
              </a:solidFill>
            </a:endParaRPr>
          </a:p>
        </p:txBody>
      </p:sp>
      <p:pic>
        <p:nvPicPr>
          <p:cNvPr id="15" name="Resim 5">
            <a:extLst>
              <a:ext uri="{FF2B5EF4-FFF2-40B4-BE49-F238E27FC236}">
                <a16:creationId xmlns:a16="http://schemas.microsoft.com/office/drawing/2014/main" id="{EE1AF382-17B5-48F9-A8A2-B40E223BA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23" r="-4193" b="10460"/>
          <a:stretch/>
        </p:blipFill>
        <p:spPr>
          <a:xfrm>
            <a:off x="8800062" y="1375629"/>
            <a:ext cx="2743200" cy="3714414"/>
          </a:xfrm>
          <a:prstGeom prst="rect">
            <a:avLst/>
          </a:prstGeom>
        </p:spPr>
      </p:pic>
      <p:sp>
        <p:nvSpPr>
          <p:cNvPr id="16" name="Metin kutusu 9">
            <a:extLst>
              <a:ext uri="{FF2B5EF4-FFF2-40B4-BE49-F238E27FC236}">
                <a16:creationId xmlns:a16="http://schemas.microsoft.com/office/drawing/2014/main" id="{58C54B22-6774-48EA-97CB-ACC0FF2ECC5B}"/>
              </a:ext>
            </a:extLst>
          </p:cNvPr>
          <p:cNvSpPr txBox="1"/>
          <p:nvPr/>
        </p:nvSpPr>
        <p:spPr>
          <a:xfrm>
            <a:off x="5818169" y="5224434"/>
            <a:ext cx="2825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28: 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Implementierung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Bereich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94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E21271A-2C8F-99B4-E513-1516CEF85F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F24A0C-1CC2-9F91-D3BA-75BF9D60A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26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6867E51-8A86-8E59-F305-2890FE7CE222}"/>
              </a:ext>
            </a:extLst>
          </p:cNvPr>
          <p:cNvSpPr txBox="1"/>
          <p:nvPr/>
        </p:nvSpPr>
        <p:spPr>
          <a:xfrm>
            <a:off x="776446" y="871029"/>
            <a:ext cx="55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Anwendung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7CF6AE4-A594-2E67-9021-C75C8D79396E}"/>
              </a:ext>
            </a:extLst>
          </p:cNvPr>
          <p:cNvSpPr txBox="1"/>
          <p:nvPr/>
        </p:nvSpPr>
        <p:spPr>
          <a:xfrm>
            <a:off x="7335096" y="5356944"/>
            <a:ext cx="2825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Anwendung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etin kutusu 5">
            <a:extLst>
              <a:ext uri="{FF2B5EF4-FFF2-40B4-BE49-F238E27FC236}">
                <a16:creationId xmlns:a16="http://schemas.microsoft.com/office/drawing/2014/main" id="{3339DB19-FBAB-4674-9226-3F17D2159377}"/>
              </a:ext>
            </a:extLst>
          </p:cNvPr>
          <p:cNvSpPr txBox="1"/>
          <p:nvPr/>
        </p:nvSpPr>
        <p:spPr>
          <a:xfrm>
            <a:off x="852646" y="2594717"/>
            <a:ext cx="5082487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NFC-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auslesen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latin typeface="Calibri" panose="020F0502020204030204" pitchFamily="34" charset="0"/>
              </a:rPr>
              <a:t>M</a:t>
            </a:r>
            <a:r>
              <a:rPr lang="tr-TR" sz="1800" dirty="0">
                <a:latin typeface="Calibri" panose="020F0502020204030204" pitchFamily="34" charset="0"/>
              </a:rPr>
              <a:t>it </a:t>
            </a:r>
            <a:r>
              <a:rPr lang="tr-TR" sz="1800" dirty="0" err="1">
                <a:latin typeface="Calibri" panose="020F0502020204030204" pitchFamily="34" charset="0"/>
              </a:rPr>
              <a:t>nicht</a:t>
            </a:r>
            <a:r>
              <a:rPr lang="tr-TR" sz="1800" dirty="0">
                <a:latin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</a:rPr>
              <a:t>autorisierten</a:t>
            </a:r>
            <a:r>
              <a:rPr lang="tr-TR" sz="1800" dirty="0">
                <a:latin typeface="Calibri" panose="020F0502020204030204" pitchFamily="34" charset="0"/>
              </a:rPr>
              <a:t> NFC-</a:t>
            </a:r>
            <a:r>
              <a:rPr lang="tr-TR" sz="1800" dirty="0" err="1">
                <a:latin typeface="Calibri" panose="020F0502020204030204" pitchFamily="34" charset="0"/>
              </a:rPr>
              <a:t>Tag</a:t>
            </a:r>
            <a:r>
              <a:rPr lang="tr-TR" sz="1800" dirty="0">
                <a:latin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</a:rPr>
              <a:t>rote</a:t>
            </a:r>
            <a:r>
              <a:rPr lang="tr-TR" sz="1800" dirty="0">
                <a:latin typeface="Calibri" panose="020F0502020204030204" pitchFamily="34" charset="0"/>
              </a:rPr>
              <a:t> LED </a:t>
            </a:r>
            <a:r>
              <a:rPr lang="tr-TR" sz="1800" dirty="0" err="1">
                <a:latin typeface="Calibri" panose="020F0502020204030204" pitchFamily="34" charset="0"/>
              </a:rPr>
              <a:t>leuchtet</a:t>
            </a:r>
            <a:endParaRPr lang="tr-TR" sz="1800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 dem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Chip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grün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leuchtet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Türoffnung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Wartezeit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züruck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zum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Anfang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etin kutusu 7">
            <a:extLst>
              <a:ext uri="{FF2B5EF4-FFF2-40B4-BE49-F238E27FC236}">
                <a16:creationId xmlns:a16="http://schemas.microsoft.com/office/drawing/2014/main" id="{9595A72F-C7E8-4424-B09C-59FC409385F9}"/>
              </a:ext>
            </a:extLst>
          </p:cNvPr>
          <p:cNvSpPr txBox="1"/>
          <p:nvPr/>
        </p:nvSpPr>
        <p:spPr>
          <a:xfrm>
            <a:off x="852646" y="2150237"/>
            <a:ext cx="395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System</a:t>
            </a:r>
            <a:r>
              <a:rPr lang="tr-TR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teuerung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trim.348B2169-6FEF-4C31-BB40-344A99A9B52A.MOV">
            <a:hlinkClick r:id="" action="ppaction://media"/>
            <a:extLst>
              <a:ext uri="{FF2B5EF4-FFF2-40B4-BE49-F238E27FC236}">
                <a16:creationId xmlns:a16="http://schemas.microsoft.com/office/drawing/2014/main" id="{3E8FBA4C-45DE-48A5-8F45-34B44C3F4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3112" y="949769"/>
            <a:ext cx="2469087" cy="438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7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E21271A-2C8F-99B4-E513-1516CEF85F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F24A0C-1CC2-9F91-D3BA-75BF9D60A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27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6867E51-8A86-8E59-F305-2890FE7CE222}"/>
              </a:ext>
            </a:extLst>
          </p:cNvPr>
          <p:cNvSpPr txBox="1"/>
          <p:nvPr/>
        </p:nvSpPr>
        <p:spPr>
          <a:xfrm>
            <a:off x="776446" y="871029"/>
            <a:ext cx="55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Anwendung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etin kutusu 5">
            <a:extLst>
              <a:ext uri="{FF2B5EF4-FFF2-40B4-BE49-F238E27FC236}">
                <a16:creationId xmlns:a16="http://schemas.microsoft.com/office/drawing/2014/main" id="{3339DB19-FBAB-4674-9226-3F17D2159377}"/>
              </a:ext>
            </a:extLst>
          </p:cNvPr>
          <p:cNvSpPr txBox="1"/>
          <p:nvPr/>
        </p:nvSpPr>
        <p:spPr>
          <a:xfrm>
            <a:off x="854467" y="2004775"/>
            <a:ext cx="4815840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Soziale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Medien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Informationen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Kontaktinformationen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VCF</a:t>
            </a: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WIFI-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Verbingung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Informationen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Öffnung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E-Mail-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Entwurf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etin kutusu 7">
            <a:extLst>
              <a:ext uri="{FF2B5EF4-FFF2-40B4-BE49-F238E27FC236}">
                <a16:creationId xmlns:a16="http://schemas.microsoft.com/office/drawing/2014/main" id="{9595A72F-C7E8-4424-B09C-59FC409385F9}"/>
              </a:ext>
            </a:extLst>
          </p:cNvPr>
          <p:cNvSpPr txBox="1"/>
          <p:nvPr/>
        </p:nvSpPr>
        <p:spPr>
          <a:xfrm>
            <a:off x="852646" y="1635443"/>
            <a:ext cx="395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Nutzung</a:t>
            </a:r>
            <a:r>
              <a:rPr lang="tr-TR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mit dem </a:t>
            </a:r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Handy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Resim 4">
            <a:extLst>
              <a:ext uri="{FF2B5EF4-FFF2-40B4-BE49-F238E27FC236}">
                <a16:creationId xmlns:a16="http://schemas.microsoft.com/office/drawing/2014/main" id="{813867AD-F47E-4918-B203-763DDD28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463" y="1375629"/>
            <a:ext cx="1780712" cy="3859200"/>
          </a:xfrm>
          <a:prstGeom prst="rect">
            <a:avLst/>
          </a:prstGeom>
        </p:spPr>
      </p:pic>
      <p:pic>
        <p:nvPicPr>
          <p:cNvPr id="13" name="Resim 5">
            <a:extLst>
              <a:ext uri="{FF2B5EF4-FFF2-40B4-BE49-F238E27FC236}">
                <a16:creationId xmlns:a16="http://schemas.microsoft.com/office/drawing/2014/main" id="{923F237F-3675-4FA7-9F57-CFCE6DBF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35" y="1375629"/>
            <a:ext cx="1780712" cy="3859200"/>
          </a:xfrm>
          <a:prstGeom prst="rect">
            <a:avLst/>
          </a:prstGeom>
        </p:spPr>
      </p:pic>
      <p:pic>
        <p:nvPicPr>
          <p:cNvPr id="14" name="Resim 6">
            <a:extLst>
              <a:ext uri="{FF2B5EF4-FFF2-40B4-BE49-F238E27FC236}">
                <a16:creationId xmlns:a16="http://schemas.microsoft.com/office/drawing/2014/main" id="{2D7674D6-3E8D-4779-AFF1-13AB072E3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207" y="1380904"/>
            <a:ext cx="1778278" cy="3853926"/>
          </a:xfrm>
          <a:prstGeom prst="rect">
            <a:avLst/>
          </a:prstGeom>
        </p:spPr>
      </p:pic>
      <p:sp>
        <p:nvSpPr>
          <p:cNvPr id="15" name="Google Shape;154;p17">
            <a:extLst>
              <a:ext uri="{FF2B5EF4-FFF2-40B4-BE49-F238E27FC236}">
                <a16:creationId xmlns:a16="http://schemas.microsoft.com/office/drawing/2014/main" id="{BBF71449-9555-409F-80EE-795135F0FC9D}"/>
              </a:ext>
            </a:extLst>
          </p:cNvPr>
          <p:cNvSpPr txBox="1"/>
          <p:nvPr/>
        </p:nvSpPr>
        <p:spPr>
          <a:xfrm>
            <a:off x="6360525" y="53521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Abbildung</a:t>
            </a:r>
            <a:r>
              <a:rPr lang="tr-TR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Records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Beispiele</a:t>
            </a:r>
            <a:endParaRPr sz="1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54;p17">
            <a:extLst>
              <a:ext uri="{FF2B5EF4-FFF2-40B4-BE49-F238E27FC236}">
                <a16:creationId xmlns:a16="http://schemas.microsoft.com/office/drawing/2014/main" id="{AD54640A-9B33-452B-BCA0-4BC483E434D7}"/>
              </a:ext>
            </a:extLst>
          </p:cNvPr>
          <p:cNvSpPr txBox="1"/>
          <p:nvPr/>
        </p:nvSpPr>
        <p:spPr>
          <a:xfrm>
            <a:off x="4436419" y="535669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Abbildung</a:t>
            </a:r>
            <a:r>
              <a:rPr lang="tr-TR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Home-</a:t>
            </a: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Seite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 Apps</a:t>
            </a:r>
            <a:endParaRPr sz="1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54;p17">
            <a:extLst>
              <a:ext uri="{FF2B5EF4-FFF2-40B4-BE49-F238E27FC236}">
                <a16:creationId xmlns:a16="http://schemas.microsoft.com/office/drawing/2014/main" id="{6480F18B-DB33-473A-BF1E-C8CED20A2E37}"/>
              </a:ext>
            </a:extLst>
          </p:cNvPr>
          <p:cNvSpPr txBox="1"/>
          <p:nvPr/>
        </p:nvSpPr>
        <p:spPr>
          <a:xfrm>
            <a:off x="9185746" y="5356697"/>
            <a:ext cx="2743200" cy="32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Abbildung</a:t>
            </a:r>
            <a:r>
              <a:rPr lang="tr-TR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Informationsschreibung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Seite</a:t>
            </a:r>
            <a:endParaRPr sz="1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9579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E21271A-2C8F-99B4-E513-1516CEF85F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F24A0C-1CC2-9F91-D3BA-75BF9D60A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28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6867E51-8A86-8E59-F305-2890FE7CE222}"/>
              </a:ext>
            </a:extLst>
          </p:cNvPr>
          <p:cNvSpPr txBox="1"/>
          <p:nvPr/>
        </p:nvSpPr>
        <p:spPr>
          <a:xfrm>
            <a:off x="776446" y="871029"/>
            <a:ext cx="55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Anwendung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etin kutusu 5">
            <a:extLst>
              <a:ext uri="{FF2B5EF4-FFF2-40B4-BE49-F238E27FC236}">
                <a16:creationId xmlns:a16="http://schemas.microsoft.com/office/drawing/2014/main" id="{3339DB19-FBAB-4674-9226-3F17D2159377}"/>
              </a:ext>
            </a:extLst>
          </p:cNvPr>
          <p:cNvSpPr txBox="1"/>
          <p:nvPr/>
        </p:nvSpPr>
        <p:spPr>
          <a:xfrm>
            <a:off x="838200" y="2022088"/>
            <a:ext cx="4815840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Benachrichtungen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Speicher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Informationen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UID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Nummer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Wiederprogrammierungsinformation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54;p17">
            <a:extLst>
              <a:ext uri="{FF2B5EF4-FFF2-40B4-BE49-F238E27FC236}">
                <a16:creationId xmlns:a16="http://schemas.microsoft.com/office/drawing/2014/main" id="{AD54640A-9B33-452B-BCA0-4BC483E434D7}"/>
              </a:ext>
            </a:extLst>
          </p:cNvPr>
          <p:cNvSpPr txBox="1"/>
          <p:nvPr/>
        </p:nvSpPr>
        <p:spPr>
          <a:xfrm>
            <a:off x="6155736" y="587234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Abbildung</a:t>
            </a:r>
            <a:r>
              <a:rPr lang="tr-TR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lang="de-DE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Chip lesen auf das Handy</a:t>
            </a:r>
            <a:endParaRPr lang="en-US" sz="1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" name="trim.EEC17F50-605F-4237-9016-562BFB14C77D.MOV">
            <a:hlinkClick r:id="" action="ppaction://media"/>
            <a:extLst>
              <a:ext uri="{FF2B5EF4-FFF2-40B4-BE49-F238E27FC236}">
                <a16:creationId xmlns:a16="http://schemas.microsoft.com/office/drawing/2014/main" id="{95372E48-80E4-4977-8FA2-9546F880D8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7963" y="1061058"/>
            <a:ext cx="2190346" cy="4735883"/>
          </a:xfrm>
          <a:prstGeom prst="rect">
            <a:avLst/>
          </a:prstGeom>
        </p:spPr>
      </p:pic>
      <p:sp>
        <p:nvSpPr>
          <p:cNvPr id="19" name="Metin kutusu 7">
            <a:extLst>
              <a:ext uri="{FF2B5EF4-FFF2-40B4-BE49-F238E27FC236}">
                <a16:creationId xmlns:a16="http://schemas.microsoft.com/office/drawing/2014/main" id="{9A4B3C86-FD61-4C16-904C-853A4205AB73}"/>
              </a:ext>
            </a:extLst>
          </p:cNvPr>
          <p:cNvSpPr txBox="1"/>
          <p:nvPr/>
        </p:nvSpPr>
        <p:spPr>
          <a:xfrm>
            <a:off x="852646" y="1837422"/>
            <a:ext cx="395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Sichtbare</a:t>
            </a:r>
            <a:r>
              <a:rPr lang="tr-TR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Informationen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9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6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Implementierung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E21271A-2C8F-99B4-E513-1516CEF85F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F24A0C-1CC2-9F91-D3BA-75BF9D60A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29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6867E51-8A86-8E59-F305-2890FE7CE222}"/>
              </a:ext>
            </a:extLst>
          </p:cNvPr>
          <p:cNvSpPr txBox="1"/>
          <p:nvPr/>
        </p:nvSpPr>
        <p:spPr>
          <a:xfrm>
            <a:off x="776446" y="871029"/>
            <a:ext cx="55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Anwendung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etin kutusu 5">
            <a:extLst>
              <a:ext uri="{FF2B5EF4-FFF2-40B4-BE49-F238E27FC236}">
                <a16:creationId xmlns:a16="http://schemas.microsoft.com/office/drawing/2014/main" id="{3339DB19-FBAB-4674-9226-3F17D2159377}"/>
              </a:ext>
            </a:extLst>
          </p:cNvPr>
          <p:cNvSpPr txBox="1"/>
          <p:nvPr/>
        </p:nvSpPr>
        <p:spPr>
          <a:xfrm>
            <a:off x="852646" y="2479444"/>
            <a:ext cx="4815840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NF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Optimale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Lesewinkel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Informationen au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Chip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lesen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schreiben 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wechseln und öffnen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etin kutusu 7">
            <a:extLst>
              <a:ext uri="{FF2B5EF4-FFF2-40B4-BE49-F238E27FC236}">
                <a16:creationId xmlns:a16="http://schemas.microsoft.com/office/drawing/2014/main" id="{9595A72F-C7E8-4424-B09C-59FC409385F9}"/>
              </a:ext>
            </a:extLst>
          </p:cNvPr>
          <p:cNvSpPr txBox="1"/>
          <p:nvPr/>
        </p:nvSpPr>
        <p:spPr>
          <a:xfrm>
            <a:off x="838200" y="2110112"/>
            <a:ext cx="395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Anwendungen</a:t>
            </a:r>
            <a:r>
              <a:rPr lang="tr-TR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mit </a:t>
            </a:r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Chip</a:t>
            </a:r>
            <a:r>
              <a:rPr lang="tr-TR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und</a:t>
            </a:r>
            <a:r>
              <a:rPr lang="tr-TR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Karte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trim.DB1493F5-85A8-4F7A-8046-57DD0C2155E7.MOV">
            <a:hlinkClick r:id="" action="ppaction://media"/>
            <a:extLst>
              <a:ext uri="{FF2B5EF4-FFF2-40B4-BE49-F238E27FC236}">
                <a16:creationId xmlns:a16="http://schemas.microsoft.com/office/drawing/2014/main" id="{E95F9CFD-C2E7-48E9-AC08-E9EB89B6C4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41619" y="1209583"/>
            <a:ext cx="2300219" cy="4089278"/>
          </a:xfrm>
          <a:prstGeom prst="rect">
            <a:avLst/>
          </a:prstGeom>
        </p:spPr>
      </p:pic>
      <p:pic>
        <p:nvPicPr>
          <p:cNvPr id="13" name="trim.D1015F28-61E3-406D-A10F-D01BD49A831D.MOV">
            <a:hlinkClick r:id="" action="ppaction://media"/>
            <a:extLst>
              <a:ext uri="{FF2B5EF4-FFF2-40B4-BE49-F238E27FC236}">
                <a16:creationId xmlns:a16="http://schemas.microsoft.com/office/drawing/2014/main" id="{9CE6DF47-E2F4-42E0-A8D7-9E4BB59CC0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49089" y="1268561"/>
            <a:ext cx="2300218" cy="4089277"/>
          </a:xfrm>
          <a:prstGeom prst="rect">
            <a:avLst/>
          </a:prstGeom>
        </p:spPr>
      </p:pic>
      <p:sp>
        <p:nvSpPr>
          <p:cNvPr id="14" name="Google Shape;154;p17">
            <a:extLst>
              <a:ext uri="{FF2B5EF4-FFF2-40B4-BE49-F238E27FC236}">
                <a16:creationId xmlns:a16="http://schemas.microsoft.com/office/drawing/2014/main" id="{A679858F-D11D-496B-B9C0-F24F23048051}"/>
              </a:ext>
            </a:extLst>
          </p:cNvPr>
          <p:cNvSpPr txBox="1"/>
          <p:nvPr/>
        </p:nvSpPr>
        <p:spPr>
          <a:xfrm>
            <a:off x="8699906" y="5464459"/>
            <a:ext cx="2198583" cy="26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Abbildung</a:t>
            </a:r>
            <a:r>
              <a:rPr lang="tr-TR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Auslesen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 </a:t>
            </a: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Schreiben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 Chips</a:t>
            </a:r>
            <a:endParaRPr sz="1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154;p17">
            <a:extLst>
              <a:ext uri="{FF2B5EF4-FFF2-40B4-BE49-F238E27FC236}">
                <a16:creationId xmlns:a16="http://schemas.microsoft.com/office/drawing/2014/main" id="{5C2B1815-2FA7-4813-B144-EF8CFE4BC690}"/>
              </a:ext>
            </a:extLst>
          </p:cNvPr>
          <p:cNvSpPr txBox="1"/>
          <p:nvPr/>
        </p:nvSpPr>
        <p:spPr>
          <a:xfrm>
            <a:off x="6192436" y="5464458"/>
            <a:ext cx="2198583" cy="26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Abbildung</a:t>
            </a:r>
            <a:r>
              <a:rPr lang="tr-TR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Den </a:t>
            </a: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optimalen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Lesebereich</a:t>
            </a:r>
            <a:r>
              <a:rPr lang="en-US" sz="1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finden</a:t>
            </a:r>
            <a:endParaRPr sz="1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969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Gliederung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6" descr="A picture containing knif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5402" y="113884"/>
            <a:ext cx="2553183" cy="5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C24ECF6-1A89-A787-7D8A-5E804562869D}"/>
              </a:ext>
            </a:extLst>
          </p:cNvPr>
          <p:cNvSpPr txBox="1"/>
          <p:nvPr/>
        </p:nvSpPr>
        <p:spPr>
          <a:xfrm>
            <a:off x="852646" y="1070043"/>
            <a:ext cx="793143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Einleitung</a:t>
            </a:r>
            <a:endParaRPr lang="tr-TR" b="1" dirty="0">
              <a:solidFill>
                <a:srgbClr val="199BB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Technik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Arbeitspakete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-Chart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Lösungskonzept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Zusammenfassung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B80156-9B25-C570-AA26-4359A5D062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5FC196E-BB05-D6A4-4555-621BF5901D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</a:t>
            </a:fld>
            <a:endParaRPr lang="tr-T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Gliederung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6" descr="A picture containing knif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5402" y="113884"/>
            <a:ext cx="2553183" cy="5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C24ECF6-1A89-A787-7D8A-5E804562869D}"/>
              </a:ext>
            </a:extLst>
          </p:cNvPr>
          <p:cNvSpPr txBox="1"/>
          <p:nvPr/>
        </p:nvSpPr>
        <p:spPr>
          <a:xfrm>
            <a:off x="852646" y="1070043"/>
            <a:ext cx="793143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Einleitung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Technik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Arbeitspakete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-Chart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Lösungskonzept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tr-TR" b="1" dirty="0" err="1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b="1" dirty="0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Validierung</a:t>
            </a:r>
            <a:endParaRPr lang="tr-TR" b="1" dirty="0">
              <a:solidFill>
                <a:srgbClr val="199BB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Zusammenfassung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6AD6C79-03FB-CEB1-05A6-534DE96AD1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FF042BF-0783-F5CA-8B5C-37B0919164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590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Test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und</a:t>
            </a: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Validierung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31CBBF5-545D-49F8-AB48-15F8EF67CD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7454D88-615B-9AF3-9526-E08F74607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31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654A27A-2A50-757E-A966-D8FB78F9EDE4}"/>
              </a:ext>
            </a:extLst>
          </p:cNvPr>
          <p:cNvSpPr txBox="1"/>
          <p:nvPr/>
        </p:nvSpPr>
        <p:spPr>
          <a:xfrm>
            <a:off x="776446" y="871029"/>
            <a:ext cx="491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Testen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03BC587-31B5-055D-355E-0EEF2DB8675A}"/>
              </a:ext>
            </a:extLst>
          </p:cNvPr>
          <p:cNvSpPr txBox="1"/>
          <p:nvPr/>
        </p:nvSpPr>
        <p:spPr>
          <a:xfrm>
            <a:off x="2063204" y="5986971"/>
            <a:ext cx="4549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25: 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1.Experiment - 1C, 2C und 3C </a:t>
            </a:r>
            <a:r>
              <a:rPr lang="de-DE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Kapasitäten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(ohne absteigende Grafik)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EC8D34-82D7-4219-97B4-6D20B50F360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7" t="-2328" r="12788" b="4897"/>
          <a:stretch/>
        </p:blipFill>
        <p:spPr bwMode="auto">
          <a:xfrm rot="5400000">
            <a:off x="7826598" y="879332"/>
            <a:ext cx="1995490" cy="2655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77BF8-9D99-4F47-A47C-5D21CF2D644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4" t="-4153" r="22527" b="1"/>
          <a:stretch/>
        </p:blipFill>
        <p:spPr bwMode="auto">
          <a:xfrm rot="5400000">
            <a:off x="7869438" y="3365516"/>
            <a:ext cx="1909810" cy="26559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Metin kutusu 5">
            <a:extLst>
              <a:ext uri="{FF2B5EF4-FFF2-40B4-BE49-F238E27FC236}">
                <a16:creationId xmlns:a16="http://schemas.microsoft.com/office/drawing/2014/main" id="{CE5CB952-CE19-4CAD-AA19-FCBDE3EBBD90}"/>
              </a:ext>
            </a:extLst>
          </p:cNvPr>
          <p:cNvSpPr txBox="1"/>
          <p:nvPr/>
        </p:nvSpPr>
        <p:spPr>
          <a:xfrm>
            <a:off x="852646" y="2479444"/>
            <a:ext cx="5404316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0,5 mm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dünne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Wände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mm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dicke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Wände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verändert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0,28mm hohe Schnitthöhe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0.24mm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reduziert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Druckzeit von 7 Stunden 44 Minuten bis 10 Stunden 28 Minuten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Filament k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von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77 Gramm bis 87 Gramm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etin kutusu 7">
            <a:extLst>
              <a:ext uri="{FF2B5EF4-FFF2-40B4-BE49-F238E27FC236}">
                <a16:creationId xmlns:a16="http://schemas.microsoft.com/office/drawing/2014/main" id="{41689A33-D1A1-41D4-8DD3-4AD2FD17E150}"/>
              </a:ext>
            </a:extLst>
          </p:cNvPr>
          <p:cNvSpPr txBox="1"/>
          <p:nvPr/>
        </p:nvSpPr>
        <p:spPr>
          <a:xfrm>
            <a:off x="838200" y="2110112"/>
            <a:ext cx="395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Stresstests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Metin kutusu 7">
            <a:extLst>
              <a:ext uri="{FF2B5EF4-FFF2-40B4-BE49-F238E27FC236}">
                <a16:creationId xmlns:a16="http://schemas.microsoft.com/office/drawing/2014/main" id="{29788EF2-9963-4C6E-B670-F1B1BDF46276}"/>
              </a:ext>
            </a:extLst>
          </p:cNvPr>
          <p:cNvSpPr txBox="1"/>
          <p:nvPr/>
        </p:nvSpPr>
        <p:spPr>
          <a:xfrm>
            <a:off x="6335948" y="3247962"/>
            <a:ext cx="4549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37: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Erster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7">
            <a:extLst>
              <a:ext uri="{FF2B5EF4-FFF2-40B4-BE49-F238E27FC236}">
                <a16:creationId xmlns:a16="http://schemas.microsoft.com/office/drawing/2014/main" id="{EA664A18-65E1-4408-9570-FFD6D1211F07}"/>
              </a:ext>
            </a:extLst>
          </p:cNvPr>
          <p:cNvSpPr txBox="1"/>
          <p:nvPr/>
        </p:nvSpPr>
        <p:spPr>
          <a:xfrm>
            <a:off x="6335947" y="5691306"/>
            <a:ext cx="4549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37: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Zweiter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94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Test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und</a:t>
            </a: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Validierung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31CBBF5-545D-49F8-AB48-15F8EF67CD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7454D88-615B-9AF3-9526-E08F74607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32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654A27A-2A50-757E-A966-D8FB78F9EDE4}"/>
              </a:ext>
            </a:extLst>
          </p:cNvPr>
          <p:cNvSpPr txBox="1"/>
          <p:nvPr/>
        </p:nvSpPr>
        <p:spPr>
          <a:xfrm>
            <a:off x="776446" y="871029"/>
            <a:ext cx="491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Testen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03BC587-31B5-055D-355E-0EEF2DB8675A}"/>
              </a:ext>
            </a:extLst>
          </p:cNvPr>
          <p:cNvSpPr txBox="1"/>
          <p:nvPr/>
        </p:nvSpPr>
        <p:spPr>
          <a:xfrm>
            <a:off x="958371" y="4415606"/>
            <a:ext cx="4549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38: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Druckeinstellungen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Metin kutusu 5">
            <a:extLst>
              <a:ext uri="{FF2B5EF4-FFF2-40B4-BE49-F238E27FC236}">
                <a16:creationId xmlns:a16="http://schemas.microsoft.com/office/drawing/2014/main" id="{CE5CB952-CE19-4CAD-AA19-FCBDE3EBBD90}"/>
              </a:ext>
            </a:extLst>
          </p:cNvPr>
          <p:cNvSpPr txBox="1"/>
          <p:nvPr/>
        </p:nvSpPr>
        <p:spPr>
          <a:xfrm>
            <a:off x="852646" y="4831390"/>
            <a:ext cx="4875997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 der 15 %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Füllung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Schnitthöhe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reduziert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auf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0,24mm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708E8A-8777-45B6-A9A3-DEDAE391167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1" t="-11103" r="16144" b="6816"/>
          <a:stretch/>
        </p:blipFill>
        <p:spPr bwMode="auto">
          <a:xfrm rot="5400000">
            <a:off x="7339220" y="1023528"/>
            <a:ext cx="2877267" cy="35677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EFDCCF-646C-4BA5-A1E1-209F717E31C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3" t="9309"/>
          <a:stretch/>
        </p:blipFill>
        <p:spPr bwMode="auto">
          <a:xfrm>
            <a:off x="1268015" y="1462203"/>
            <a:ext cx="3930015" cy="27838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Metin kutusu 5">
            <a:extLst>
              <a:ext uri="{FF2B5EF4-FFF2-40B4-BE49-F238E27FC236}">
                <a16:creationId xmlns:a16="http://schemas.microsoft.com/office/drawing/2014/main" id="{84F44B33-6C8F-40E1-8829-23CD9B64EF17}"/>
              </a:ext>
            </a:extLst>
          </p:cNvPr>
          <p:cNvSpPr txBox="1"/>
          <p:nvPr/>
        </p:nvSpPr>
        <p:spPr>
          <a:xfrm>
            <a:off x="6096000" y="4825396"/>
            <a:ext cx="4875997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Bruch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auf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Servohalter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Braucht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mehr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Füllung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Metin kutusu 7">
            <a:extLst>
              <a:ext uri="{FF2B5EF4-FFF2-40B4-BE49-F238E27FC236}">
                <a16:creationId xmlns:a16="http://schemas.microsoft.com/office/drawing/2014/main" id="{F84F985B-03B8-4C1A-AF26-6EF8859FDDD5}"/>
              </a:ext>
            </a:extLst>
          </p:cNvPr>
          <p:cNvSpPr txBox="1"/>
          <p:nvPr/>
        </p:nvSpPr>
        <p:spPr>
          <a:xfrm>
            <a:off x="6335948" y="4420823"/>
            <a:ext cx="4549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39: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Dritter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148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Test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und</a:t>
            </a: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Validierung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31CBBF5-545D-49F8-AB48-15F8EF67CD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7454D88-615B-9AF3-9526-E08F74607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33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654A27A-2A50-757E-A966-D8FB78F9EDE4}"/>
              </a:ext>
            </a:extLst>
          </p:cNvPr>
          <p:cNvSpPr txBox="1"/>
          <p:nvPr/>
        </p:nvSpPr>
        <p:spPr>
          <a:xfrm>
            <a:off x="776446" y="871029"/>
            <a:ext cx="491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Validierung</a:t>
            </a:r>
            <a:endParaRPr lang="de-D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03BC587-31B5-055D-355E-0EEF2DB8675A}"/>
              </a:ext>
            </a:extLst>
          </p:cNvPr>
          <p:cNvSpPr txBox="1"/>
          <p:nvPr/>
        </p:nvSpPr>
        <p:spPr>
          <a:xfrm>
            <a:off x="2063204" y="5986971"/>
            <a:ext cx="4549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25: 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1.Experiment - 1C, 2C und 3C </a:t>
            </a:r>
            <a:r>
              <a:rPr lang="de-DE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Kapasitäten</a:t>
            </a:r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(ohne absteigende Grafik)</a:t>
            </a:r>
          </a:p>
        </p:txBody>
      </p:sp>
      <p:sp>
        <p:nvSpPr>
          <p:cNvPr id="13" name="Metin kutusu 5">
            <a:extLst>
              <a:ext uri="{FF2B5EF4-FFF2-40B4-BE49-F238E27FC236}">
                <a16:creationId xmlns:a16="http://schemas.microsoft.com/office/drawing/2014/main" id="{CE5CB952-CE19-4CAD-AA19-FCBDE3EBBD90}"/>
              </a:ext>
            </a:extLst>
          </p:cNvPr>
          <p:cNvSpPr txBox="1"/>
          <p:nvPr/>
        </p:nvSpPr>
        <p:spPr>
          <a:xfrm>
            <a:off x="873760" y="2317029"/>
            <a:ext cx="4815840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Genügend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Auflösung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Ausreichende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Haltbarkeit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 1 Batterie gespart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Problemlose Steuerung mit Arduino Uno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22338C-542F-4C83-B22D-70E36470CE0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1" t="-2607" r="16919" b="-560"/>
          <a:stretch/>
        </p:blipFill>
        <p:spPr bwMode="auto">
          <a:xfrm rot="5400000">
            <a:off x="7699374" y="1241425"/>
            <a:ext cx="2933700" cy="43751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Metin kutusu 7">
            <a:extLst>
              <a:ext uri="{FF2B5EF4-FFF2-40B4-BE49-F238E27FC236}">
                <a16:creationId xmlns:a16="http://schemas.microsoft.com/office/drawing/2014/main" id="{EB5409F9-83B8-41CC-B2DC-5B2FC9F72765}"/>
              </a:ext>
            </a:extLst>
          </p:cNvPr>
          <p:cNvSpPr txBox="1"/>
          <p:nvPr/>
        </p:nvSpPr>
        <p:spPr>
          <a:xfrm>
            <a:off x="6891573" y="4895850"/>
            <a:ext cx="4549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40: Final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Druck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988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Gliederung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6" descr="A picture containing knif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5402" y="113884"/>
            <a:ext cx="2553183" cy="5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C24ECF6-1A89-A787-7D8A-5E804562869D}"/>
              </a:ext>
            </a:extLst>
          </p:cNvPr>
          <p:cNvSpPr txBox="1"/>
          <p:nvPr/>
        </p:nvSpPr>
        <p:spPr>
          <a:xfrm>
            <a:off x="852646" y="1070043"/>
            <a:ext cx="793143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Einleitung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Technik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Arbeitspakete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-Chart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Lösungskonzept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Zusammenfassung</a:t>
            </a:r>
            <a:endParaRPr lang="de-DE" b="1" dirty="0">
              <a:solidFill>
                <a:srgbClr val="199BB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C76F127-48A1-63C9-4045-4D48FE58CD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49FB891-07FE-80BE-8365-5A790B2819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4527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Zusammenfassung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CC054DF-3FF8-C206-48C5-569808D6C9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EF2D4F0-740E-D7D3-179A-DB60724956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35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64C9BAF-BC15-EFB6-839D-B2F8ABAC00D0}"/>
              </a:ext>
            </a:extLst>
          </p:cNvPr>
          <p:cNvSpPr txBox="1"/>
          <p:nvPr/>
        </p:nvSpPr>
        <p:spPr>
          <a:xfrm>
            <a:off x="852646" y="1429966"/>
            <a:ext cx="9161509" cy="333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Keine Reaktion des Körpers nach der Implantation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Kein Problem, subkutan zu lesen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Druckzeit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35 %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erhöht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Druckkosten um 13 % gestiegen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filament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Türriegel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anstatt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199BB1"/>
              </a:buClr>
              <a:buFont typeface="Wingdings" panose="05000000000000000000" pitchFamily="2" charset="2"/>
              <a:buChar char="ü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470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Quellen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EB52770-E0CF-5843-214C-D76D860277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E21CC5D-F9C5-DC6A-26E6-F1B071E28D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36</a:t>
            </a:fld>
            <a:endParaRPr lang="tr-TR" dirty="0"/>
          </a:p>
        </p:txBody>
      </p:sp>
      <p:graphicFrame>
        <p:nvGraphicFramePr>
          <p:cNvPr id="8" name="Tablo 7">
            <a:extLst>
              <a:ext uri="{FF2B5EF4-FFF2-40B4-BE49-F238E27FC236}">
                <a16:creationId xmlns:a16="http://schemas.microsoft.com/office/drawing/2014/main" id="{0AB9286E-10C9-290B-02FB-4C0D5B27C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291535"/>
              </p:ext>
            </p:extLst>
          </p:nvPr>
        </p:nvGraphicFramePr>
        <p:xfrm>
          <a:off x="1479479" y="949770"/>
          <a:ext cx="9625207" cy="5311695"/>
        </p:xfrm>
        <a:graphic>
          <a:graphicData uri="http://schemas.openxmlformats.org/drawingml/2006/table">
            <a:tbl>
              <a:tblPr firstRow="1" firstCol="1" bandRow="1"/>
              <a:tblGrid>
                <a:gridCol w="868638">
                  <a:extLst>
                    <a:ext uri="{9D8B030D-6E8A-4147-A177-3AD203B41FA5}">
                      <a16:colId xmlns:a16="http://schemas.microsoft.com/office/drawing/2014/main" val="3175388796"/>
                    </a:ext>
                  </a:extLst>
                </a:gridCol>
                <a:gridCol w="8756569">
                  <a:extLst>
                    <a:ext uri="{9D8B030D-6E8A-4147-A177-3AD203B41FA5}">
                      <a16:colId xmlns:a16="http://schemas.microsoft.com/office/drawing/2014/main" val="2950616785"/>
                    </a:ext>
                  </a:extLst>
                </a:gridCol>
              </a:tblGrid>
              <a:tr h="4725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Smart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Tech</a:t>
                      </a:r>
                      <a:endParaRPr lang="tr-TR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https://www.smart-tec.com/en/auto-id-world/rfid-technology</a:t>
                      </a:r>
                      <a:endParaRPr lang="tr-TR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15.05.2022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74410"/>
                  </a:ext>
                </a:extLst>
              </a:tr>
              <a:tr h="46296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Extreme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Ted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Ogansawana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de-DE" sz="9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https://www.extremetech.com/extreme/221446-pass-through-airport-security-with-this-implanted-nfc-chip</a:t>
                      </a:r>
                      <a:endParaRPr lang="tr-TR" sz="900" u="sng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19.05.2022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828495"/>
                  </a:ext>
                </a:extLst>
              </a:tr>
              <a:tr h="30876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i="0" u="none" strike="noStrike" baseline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MyImplant</a:t>
                      </a:r>
                      <a:r>
                        <a:rPr lang="tr-TR" sz="900" b="0" i="0" u="none" strike="noStrik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tr-TR" sz="900" b="0" i="0" u="none" strike="noStrike" baseline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AliExpress</a:t>
                      </a:r>
                      <a:r>
                        <a:rPr lang="tr-TR" sz="900" b="0" i="0" u="none" strike="noStrik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hlinkClick r:id="rId4"/>
                        </a:rPr>
                        <a:t>https://tr.aliexpress.com/item/1005003452850143.html</a:t>
                      </a:r>
                      <a:endParaRPr lang="tr-TR" sz="900" b="0" i="0" u="none" strike="noStrike" baseline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19.05.2022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5421"/>
                  </a:ext>
                </a:extLst>
              </a:tr>
              <a:tr h="29205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El </a:t>
                      </a:r>
                      <a:r>
                        <a:rPr lang="en-US" sz="900" b="0" i="0" u="none" strike="noStrike" baseline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Hachimi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, Y. &amp;. (2017). Design and Simulation of a New Universal Reader Antenna For UHF-RFID Applications. International Journal of Electronics Communication and Computer Engineering (IJECCE) 8., 148-152. 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010214"/>
                  </a:ext>
                </a:extLst>
              </a:tr>
              <a:tr h="17636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900" b="0" i="0" u="none" strike="noStrike" baseline="0" dirty="0">
                          <a:solidFill>
                            <a:srgbClr val="212121"/>
                          </a:solidFill>
                          <a:latin typeface="Times New Roman" panose="02020603050405020304" pitchFamily="18" charset="0"/>
                        </a:rPr>
                        <a:t>How It Works. Walletmor: </a:t>
                      </a:r>
                      <a:r>
                        <a:rPr lang="en-US" sz="900" b="0" i="0" u="none" strike="noStrike" baseline="0" dirty="0">
                          <a:solidFill>
                            <a:srgbClr val="212121"/>
                          </a:solidFill>
                          <a:latin typeface="Times New Roman" panose="02020603050405020304" pitchFamily="18" charset="0"/>
                          <a:hlinkClick r:id="rId5"/>
                        </a:rPr>
                        <a:t>https://us.walletmor.com/pages/how-it-works-us</a:t>
                      </a:r>
                      <a:r>
                        <a:rPr lang="tr-TR" sz="900" b="0" i="0" u="none" strike="noStrike" baseline="0" dirty="0">
                          <a:solidFill>
                            <a:srgbClr val="21212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15.05.2022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657548"/>
                  </a:ext>
                </a:extLst>
              </a:tr>
              <a:tr h="44398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900" dirty="0"/>
                        <a:t>NIEMYJSKI. HOW-TO: USING NFC TAGS TO TRIGGER DEVICE OR HOME AUTOMATIONS. </a:t>
                      </a:r>
                      <a:endParaRPr lang="tr-TR" sz="900" dirty="0"/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900" dirty="0">
                          <a:hlinkClick r:id="rId6"/>
                        </a:rPr>
                        <a:t>https://blakeniemyjski.com/blog/how-to-using-nfc-tags -to-trigger-device-or-home-automation/</a:t>
                      </a:r>
                      <a:endParaRPr lang="tr-TR" sz="900" dirty="0"/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en-US" sz="900" dirty="0"/>
                        <a:t>: 2022-06-28.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87002"/>
                  </a:ext>
                </a:extLst>
              </a:tr>
              <a:tr h="47756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Arduino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Uno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Robotistan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https://www.robotistan.com/arduino-uno-r3-klon-usb-kablo-hediyeli-usb-chip-ch340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26.05.2022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622777"/>
                  </a:ext>
                </a:extLst>
              </a:tr>
              <a:tr h="44416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Servo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Motor,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Samm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8"/>
                        </a:rPr>
                        <a:t>https://market.samm.com/mg995-rc-servo-motor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26.05.2022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40354"/>
                  </a:ext>
                </a:extLst>
              </a:tr>
              <a:tr h="44416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1S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LiPo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Charger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Rakun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Robotik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9"/>
                        </a:rPr>
                        <a:t>https://www.rakunrobotik.com/tp4056-1s-lithium-batarya-sarj-aleti-3.7v-micro-usb-urun321.html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26.05.2022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03472"/>
                  </a:ext>
                </a:extLst>
              </a:tr>
              <a:tr h="49340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Dijital Kumpas,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Hepsiburada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10"/>
                        </a:rPr>
                        <a:t>https://www.hepsiburada.com/gomax-dijital-kumpas-mini-150-mm-p-HBV00000NUV8H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30.05.2022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54258"/>
                  </a:ext>
                </a:extLst>
              </a:tr>
              <a:tr h="48501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Pil Sitesi,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Lg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18650HE4 3.7V 2500mAh 20A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Li-ion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Şarj Edilebilir Pil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de-DE" sz="9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1"/>
                        </a:rPr>
                        <a:t>https://www.bataryapil.com/-lg-f1l-18650-3.7v-3350mah-li-ion-pil-4.8a-discharge</a:t>
                      </a:r>
                      <a:endParaRPr lang="tr-TR" sz="900" u="sng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de-DE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Letzte Zug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riff</a:t>
                      </a:r>
                      <a:r>
                        <a:rPr lang="de-DE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de-DE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.06.2022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21628"/>
                  </a:ext>
                </a:extLst>
              </a:tr>
              <a:tr h="44416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Homekit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Devices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NFC,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iGeeksBlog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de-DE" sz="9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2"/>
                        </a:rPr>
                        <a:t>https://www.igeeksblog.com/how-to-control-homekit-device-with-nfc-on-iphone/</a:t>
                      </a:r>
                      <a:endParaRPr lang="tr-TR" sz="900" u="sng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de-DE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Letzte Zug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riff</a:t>
                      </a:r>
                      <a:r>
                        <a:rPr lang="de-DE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de-DE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.06.2022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209192"/>
                  </a:ext>
                </a:extLst>
              </a:tr>
              <a:tr h="13993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835901"/>
                  </a:ext>
                </a:extLst>
              </a:tr>
              <a:tr h="13993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95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274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Quellen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EB52770-E0CF-5843-214C-D76D860277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E21CC5D-F9C5-DC6A-26E6-F1B071E28D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37</a:t>
            </a:fld>
            <a:endParaRPr lang="tr-TR" dirty="0"/>
          </a:p>
        </p:txBody>
      </p:sp>
      <p:graphicFrame>
        <p:nvGraphicFramePr>
          <p:cNvPr id="8" name="Tablo 7">
            <a:extLst>
              <a:ext uri="{FF2B5EF4-FFF2-40B4-BE49-F238E27FC236}">
                <a16:creationId xmlns:a16="http://schemas.microsoft.com/office/drawing/2014/main" id="{0AB9286E-10C9-290B-02FB-4C0D5B27C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82150"/>
              </p:ext>
            </p:extLst>
          </p:nvPr>
        </p:nvGraphicFramePr>
        <p:xfrm>
          <a:off x="1346836" y="949769"/>
          <a:ext cx="9498327" cy="5352306"/>
        </p:xfrm>
        <a:graphic>
          <a:graphicData uri="http://schemas.openxmlformats.org/drawingml/2006/table">
            <a:tbl>
              <a:tblPr firstRow="1" firstCol="1" bandRow="1"/>
              <a:tblGrid>
                <a:gridCol w="857188">
                  <a:extLst>
                    <a:ext uri="{9D8B030D-6E8A-4147-A177-3AD203B41FA5}">
                      <a16:colId xmlns:a16="http://schemas.microsoft.com/office/drawing/2014/main" val="3175388796"/>
                    </a:ext>
                  </a:extLst>
                </a:gridCol>
                <a:gridCol w="8641139">
                  <a:extLst>
                    <a:ext uri="{9D8B030D-6E8A-4147-A177-3AD203B41FA5}">
                      <a16:colId xmlns:a16="http://schemas.microsoft.com/office/drawing/2014/main" val="2950616785"/>
                    </a:ext>
                  </a:extLst>
                </a:gridCol>
              </a:tblGrid>
              <a:tr h="27449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Standart Havya, Direnc.net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https://www.direnc.net/40w-standart-kalem-havya</a:t>
                      </a:r>
                      <a:endParaRPr lang="tr-TR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15.05.2022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74410"/>
                  </a:ext>
                </a:extLst>
              </a:tr>
              <a:tr h="43668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Ender3 V2, Amazon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de-DE" sz="9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https://www.amazon.com.tr/Creality-Ender-3-v2-Ender-V2/dp/B08D692Z67</a:t>
                      </a:r>
                      <a:endParaRPr lang="tr-TR" sz="900" u="sng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19.05.2022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828495"/>
                  </a:ext>
                </a:extLst>
              </a:tr>
              <a:tr h="41895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i="0" u="none" strike="noStrike" baseline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NExT</a:t>
                      </a:r>
                      <a:r>
                        <a:rPr lang="tr-TR" sz="900" b="0" i="0" u="none" strike="noStrik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, Dangerous </a:t>
                      </a:r>
                      <a:r>
                        <a:rPr lang="tr-TR" sz="900" b="0" i="0" u="none" strike="noStrike" baseline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Things</a:t>
                      </a:r>
                      <a:endParaRPr lang="tr-TR" sz="900" b="0" i="0" u="none" strike="noStrike" baseline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hlinkClick r:id="rId4"/>
                        </a:rPr>
                        <a:t>https://dangerousthings.com/product/next/</a:t>
                      </a:r>
                      <a:endParaRPr lang="tr-TR" sz="900" b="0" i="0" u="none" strike="noStrike" baseline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19.05.2022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5421"/>
                  </a:ext>
                </a:extLst>
              </a:tr>
              <a:tr h="41895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i="0" u="none" strike="noStrike" baseline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Arduino</a:t>
                      </a:r>
                      <a:r>
                        <a:rPr lang="tr-TR" sz="900" b="0" i="0" u="none" strike="noStrik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 NFC Modülü, </a:t>
                      </a:r>
                      <a:r>
                        <a:rPr lang="tr-TR" sz="900" b="0" i="0" u="none" strike="noStrike" baseline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Hepsiburada</a:t>
                      </a:r>
                      <a:endParaRPr lang="tr-TR" sz="900" b="0" i="0" u="none" strike="noStrike" baseline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hlinkClick r:id="rId5"/>
                        </a:rPr>
                        <a:t>https://www.hepsiburada.com/arduino-nfc-modulu-mifare-kart-ve-anahtarlik-kiti-nfc-okuyucu-kit-pm-HB000004VA2Y</a:t>
                      </a:r>
                      <a:endParaRPr lang="tr-TR" sz="900" b="0" i="0" u="none" strike="noStrike" baseline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19.05.2022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010214"/>
                  </a:ext>
                </a:extLst>
              </a:tr>
              <a:tr h="41895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i="0" u="none" strike="noStrike" baseline="0" dirty="0" err="1">
                          <a:solidFill>
                            <a:srgbClr val="212121"/>
                          </a:solidFill>
                          <a:latin typeface="Times New Roman" panose="02020603050405020304" pitchFamily="18" charset="0"/>
                        </a:rPr>
                        <a:t>Tinylab</a:t>
                      </a:r>
                      <a:r>
                        <a:rPr lang="tr-TR" sz="900" b="0" i="0" u="none" strike="noStrike" baseline="0" dirty="0">
                          <a:solidFill>
                            <a:srgbClr val="212121"/>
                          </a:solidFill>
                          <a:latin typeface="Times New Roman" panose="02020603050405020304" pitchFamily="18" charset="0"/>
                        </a:rPr>
                        <a:t> PLA </a:t>
                      </a:r>
                      <a:r>
                        <a:rPr lang="tr-TR" sz="900" b="0" i="0" u="none" strike="noStrike" baseline="0" dirty="0" err="1">
                          <a:solidFill>
                            <a:srgbClr val="212121"/>
                          </a:solidFill>
                          <a:latin typeface="Times New Roman" panose="02020603050405020304" pitchFamily="18" charset="0"/>
                        </a:rPr>
                        <a:t>Filament</a:t>
                      </a:r>
                      <a:r>
                        <a:rPr lang="tr-TR" sz="900" b="0" i="0" u="none" strike="noStrike" baseline="0" dirty="0">
                          <a:solidFill>
                            <a:srgbClr val="212121"/>
                          </a:solidFill>
                          <a:latin typeface="Times New Roman" panose="02020603050405020304" pitchFamily="18" charset="0"/>
                        </a:rPr>
                        <a:t>, Amazon</a:t>
                      </a:r>
                      <a:r>
                        <a:rPr lang="en-US" sz="900" b="0" i="0" u="none" strike="noStrike" baseline="0" dirty="0">
                          <a:solidFill>
                            <a:srgbClr val="21212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endParaRPr lang="tr-TR" sz="900" b="0" i="0" u="none" strike="noStrike" baseline="0" dirty="0">
                        <a:solidFill>
                          <a:srgbClr val="212121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900" b="0" i="0" u="none" strike="noStrike" baseline="0" dirty="0">
                          <a:solidFill>
                            <a:srgbClr val="212121"/>
                          </a:solidFill>
                          <a:latin typeface="Times New Roman" panose="02020603050405020304" pitchFamily="18" charset="0"/>
                          <a:hlinkClick r:id="rId6"/>
                        </a:rPr>
                        <a:t>https://www.amazon.com.tr/tinylab-1-75-Gri-PLA-Filament/dp/B08D7HCB9R?th=1</a:t>
                      </a:r>
                      <a:endParaRPr lang="tr-TR" sz="900" b="0" i="0" u="none" strike="noStrike" baseline="0" dirty="0">
                        <a:solidFill>
                          <a:srgbClr val="212121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15.05.2022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657548"/>
                  </a:ext>
                </a:extLst>
              </a:tr>
              <a:tr h="41878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RFID Diagnostic Card</a:t>
                      </a:r>
                      <a:r>
                        <a:rPr lang="tr-T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Dangerous </a:t>
                      </a:r>
                      <a:r>
                        <a:rPr lang="tr-TR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Things</a:t>
                      </a:r>
                      <a:endParaRPr lang="tr-TR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900" dirty="0">
                          <a:hlinkClick r:id="rId7"/>
                        </a:rPr>
                        <a:t>https://dangerousthings.com/product/rdc/</a:t>
                      </a:r>
                      <a:endParaRPr lang="tr-TR" sz="900" dirty="0"/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en-US" sz="900" dirty="0"/>
                        <a:t>: 2022-06-28.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87002"/>
                  </a:ext>
                </a:extLst>
              </a:tr>
              <a:tr h="45045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tr-TR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Graafstra</a:t>
                      </a: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A , Dangerous </a:t>
                      </a:r>
                      <a:r>
                        <a:rPr lang="tr-TR" sz="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Things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8"/>
                        </a:rPr>
                        <a:t>https://forum.dangerousthings.com/t/naming-convention-for-implant-locations-in-the-hand/6075</a:t>
                      </a: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Letzter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9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Zugriff</a:t>
                      </a:r>
                      <a:r>
                        <a:rPr lang="tr-TR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26.05.2022</a:t>
                      </a: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622777"/>
                  </a:ext>
                </a:extLst>
              </a:tr>
              <a:tr h="31787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endParaRPr lang="tr-TR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40354"/>
                  </a:ext>
                </a:extLst>
              </a:tr>
              <a:tr h="17875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03472"/>
                  </a:ext>
                </a:extLst>
              </a:tr>
              <a:tr h="46539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endParaRPr lang="tr-TR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54258"/>
                  </a:ext>
                </a:extLst>
              </a:tr>
              <a:tr h="4574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21628"/>
                  </a:ext>
                </a:extLst>
              </a:tr>
              <a:tr h="41883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209192"/>
                  </a:ext>
                </a:extLst>
              </a:tr>
              <a:tr h="13198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835901"/>
                  </a:ext>
                </a:extLst>
              </a:tr>
              <a:tr h="13198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endParaRPr lang="tr-TR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just">
                        <a:lnSpc>
                          <a:spcPct val="115000"/>
                        </a:lnSpc>
                      </a:pPr>
                      <a:endParaRPr lang="tr-T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235" marR="27235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95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866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837A9565-2518-FAAD-CE9B-55F7826684B6}"/>
              </a:ext>
            </a:extLst>
          </p:cNvPr>
          <p:cNvSpPr txBox="1"/>
          <p:nvPr/>
        </p:nvSpPr>
        <p:spPr>
          <a:xfrm>
            <a:off x="1635868" y="2659559"/>
            <a:ext cx="8920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Vielen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Dank </a:t>
            </a:r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Aufmerksamkeit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de-DE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4ADA90-FEC1-DFC6-21EA-B04BE0ACEBD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1602269-2873-28CF-B36D-6D19F7C88E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9068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Einleitung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839F17C-BBB5-74F5-ADAB-FB4355A4B0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53AAFDC-2784-6FB9-15F6-1025DBE4B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4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EF4019D-6783-764D-CA7A-BFFCB638CEB6}"/>
              </a:ext>
            </a:extLst>
          </p:cNvPr>
          <p:cNvSpPr txBox="1"/>
          <p:nvPr/>
        </p:nvSpPr>
        <p:spPr>
          <a:xfrm>
            <a:off x="776446" y="871029"/>
            <a:ext cx="2622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Einleitung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endParaRPr lang="de-D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D6BE6A7-0E63-B966-21C8-5CA7F0F7FD98}"/>
              </a:ext>
            </a:extLst>
          </p:cNvPr>
          <p:cNvSpPr txBox="1"/>
          <p:nvPr/>
        </p:nvSpPr>
        <p:spPr>
          <a:xfrm>
            <a:off x="2087483" y="4568582"/>
            <a:ext cx="2523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RFID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Technologie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F9AEAF4-A5A7-63D4-FBE0-7CF5EEAA5EBB}"/>
              </a:ext>
            </a:extLst>
          </p:cNvPr>
          <p:cNvSpPr txBox="1"/>
          <p:nvPr/>
        </p:nvSpPr>
        <p:spPr>
          <a:xfrm>
            <a:off x="6779000" y="2828835"/>
            <a:ext cx="3189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Kontaktlose Transaktionen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innovative Seite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Steuerungs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systeme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0122E65-7AB4-4049-8D93-9B3A6453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37" y="1824662"/>
            <a:ext cx="4028965" cy="265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96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Einleitung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839F17C-BBB5-74F5-ADAB-FB4355A4B0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53AAFDC-2784-6FB9-15F6-1025DBE4B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5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EF4019D-6783-764D-CA7A-BFFCB638CEB6}"/>
              </a:ext>
            </a:extLst>
          </p:cNvPr>
          <p:cNvSpPr txBox="1"/>
          <p:nvPr/>
        </p:nvSpPr>
        <p:spPr>
          <a:xfrm>
            <a:off x="776445" y="871029"/>
            <a:ext cx="36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Herausforderugen</a:t>
            </a:r>
            <a:endParaRPr lang="de-D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D6BE6A7-0E63-B966-21C8-5CA7F0F7FD98}"/>
              </a:ext>
            </a:extLst>
          </p:cNvPr>
          <p:cNvSpPr txBox="1"/>
          <p:nvPr/>
        </p:nvSpPr>
        <p:spPr>
          <a:xfrm>
            <a:off x="2136737" y="5052572"/>
            <a:ext cx="2523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Abbildung2 :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Kartenloses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Passsystem</a:t>
            </a:r>
            <a:endParaRPr lang="tr-T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F9AEAF4-A5A7-63D4-FBE0-7CF5EEAA5EBB}"/>
              </a:ext>
            </a:extLst>
          </p:cNvPr>
          <p:cNvSpPr txBox="1"/>
          <p:nvPr/>
        </p:nvSpPr>
        <p:spPr>
          <a:xfrm>
            <a:off x="7287634" y="2943391"/>
            <a:ext cx="3189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eringe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Anzahl von Studien in der Literatur.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Probleme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Medizinische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Probleme</a:t>
            </a: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Forschungsschwierigkeiten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Andreas Sjöström, derisinin altına yerleştirdiği NFC uyumlu chip'i denerken - Boarding Gate">
            <a:extLst>
              <a:ext uri="{FF2B5EF4-FFF2-40B4-BE49-F238E27FC236}">
                <a16:creationId xmlns:a16="http://schemas.microsoft.com/office/drawing/2014/main" id="{6A41475A-B20D-4D46-918C-41DDD30F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94" y="2364410"/>
            <a:ext cx="4464812" cy="26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4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Gliederung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6" descr="A picture containing knif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5402" y="113884"/>
            <a:ext cx="2553183" cy="5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C24ECF6-1A89-A787-7D8A-5E804562869D}"/>
              </a:ext>
            </a:extLst>
          </p:cNvPr>
          <p:cNvSpPr txBox="1"/>
          <p:nvPr/>
        </p:nvSpPr>
        <p:spPr>
          <a:xfrm>
            <a:off x="852646" y="1070043"/>
            <a:ext cx="793143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Einleitung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</a:t>
            </a:r>
            <a:r>
              <a:rPr lang="tr-TR" b="1" dirty="0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tr-TR" b="1" dirty="0" err="1">
                <a:solidFill>
                  <a:srgbClr val="199BB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Technik</a:t>
            </a:r>
            <a:endParaRPr lang="tr-TR" b="1" dirty="0">
              <a:solidFill>
                <a:srgbClr val="199BB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Arbeitspakete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-Chart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Lösungskonzept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Validierung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Zusammenfassung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53DD5D2-80DE-D79D-2F4B-8791753AE06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EF66FCA-5298-7282-AC7C-55502A700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1549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Stand</a:t>
            </a: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der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Technik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F8DF4D8-B674-05BC-FF7C-136831AF1D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92A82AC-B67E-CCAC-8840-3A4C82B5F2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7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E5F8AB3-3921-4ADC-854A-C61F56E16FED}"/>
              </a:ext>
            </a:extLst>
          </p:cNvPr>
          <p:cNvSpPr txBox="1"/>
          <p:nvPr/>
        </p:nvSpPr>
        <p:spPr>
          <a:xfrm>
            <a:off x="6683475" y="4361422"/>
            <a:ext cx="3854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3: NFC-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Kapsel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DD761E1-B99F-F269-7E2F-C33BCDB8BEC3}"/>
              </a:ext>
            </a:extLst>
          </p:cNvPr>
          <p:cNvSpPr txBox="1"/>
          <p:nvPr/>
        </p:nvSpPr>
        <p:spPr>
          <a:xfrm>
            <a:off x="3262045" y="160318"/>
            <a:ext cx="445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Walletmor</a:t>
            </a:r>
            <a:endParaRPr lang="de-DE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BEFB24F-152B-2875-D915-84C23484214E}"/>
              </a:ext>
            </a:extLst>
          </p:cNvPr>
          <p:cNvSpPr txBox="1"/>
          <p:nvPr/>
        </p:nvSpPr>
        <p:spPr>
          <a:xfrm>
            <a:off x="1032716" y="2130540"/>
            <a:ext cx="4676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NFC </a:t>
            </a:r>
            <a:r>
              <a:rPr lang="tr-TR" sz="18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r>
              <a:rPr lang="tr-TR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RFID Chips </a:t>
            </a:r>
          </a:p>
          <a:p>
            <a:endParaRPr lang="tr-TR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Erstmals im Zweiten Weltkrieg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Verfolgung von Produkten, Verkäufen und Lagerung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rste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subkutane Implementierung </a:t>
            </a:r>
            <a:r>
              <a:rPr lang="tr-TR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1998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57900A-77F1-49AC-BEEA-B4F7A5881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47" y="1440772"/>
            <a:ext cx="4255504" cy="28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7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Stand</a:t>
            </a: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der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Technik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F8DF4D8-B674-05BC-FF7C-136831AF1D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92A82AC-B67E-CCAC-8840-3A4C82B5F2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8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E5F8AB3-3921-4ADC-854A-C61F56E16FED}"/>
              </a:ext>
            </a:extLst>
          </p:cNvPr>
          <p:cNvSpPr txBox="1"/>
          <p:nvPr/>
        </p:nvSpPr>
        <p:spPr>
          <a:xfrm>
            <a:off x="6683475" y="4412793"/>
            <a:ext cx="3854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 RFID-</a:t>
            </a:r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Funktionsprinzip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DD761E1-B99F-F269-7E2F-C33BCDB8BEC3}"/>
              </a:ext>
            </a:extLst>
          </p:cNvPr>
          <p:cNvSpPr txBox="1"/>
          <p:nvPr/>
        </p:nvSpPr>
        <p:spPr>
          <a:xfrm>
            <a:off x="3262045" y="160318"/>
            <a:ext cx="445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Walletmor</a:t>
            </a:r>
            <a:endParaRPr lang="de-DE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BEFB24F-152B-2875-D915-84C23484214E}"/>
              </a:ext>
            </a:extLst>
          </p:cNvPr>
          <p:cNvSpPr txBox="1"/>
          <p:nvPr/>
        </p:nvSpPr>
        <p:spPr>
          <a:xfrm>
            <a:off x="902468" y="2550771"/>
            <a:ext cx="4458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NFC </a:t>
            </a:r>
            <a:r>
              <a:rPr lang="tr-TR" sz="18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und</a:t>
            </a:r>
            <a:r>
              <a:rPr lang="tr-TR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RFID Chips </a:t>
            </a:r>
          </a:p>
          <a:p>
            <a:endParaRPr lang="tr-TR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Betrieb oder Lagerung</a:t>
            </a: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über 50°C</a:t>
            </a: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Verringerung der rückgewinnbaren Leistung und Kapazität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D3458CFF-95A7-4040-9507-6DA9981A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24" y="2550771"/>
            <a:ext cx="6195210" cy="1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6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5;p26">
            <a:extLst>
              <a:ext uri="{FF2B5EF4-FFF2-40B4-BE49-F238E27FC236}">
                <a16:creationId xmlns:a16="http://schemas.microsoft.com/office/drawing/2014/main" id="{8E8C5A6E-8744-A86C-F877-4EE3C1875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46" y="445169"/>
            <a:ext cx="736049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Stand</a:t>
            </a:r>
            <a:r>
              <a:rPr lang="tr-T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der </a:t>
            </a:r>
            <a:r>
              <a:rPr lang="tr-TR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Technik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F8DF4D8-B674-05BC-FF7C-136831AF1D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 dirty="0"/>
              <a:t>17.07.2022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92A82AC-B67E-CCAC-8840-3A4C82B5F2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9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E5F8AB3-3921-4ADC-854A-C61F56E16FED}"/>
              </a:ext>
            </a:extLst>
          </p:cNvPr>
          <p:cNvSpPr txBox="1"/>
          <p:nvPr/>
        </p:nvSpPr>
        <p:spPr>
          <a:xfrm>
            <a:off x="492439" y="4583640"/>
            <a:ext cx="3854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tr-T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5: </a:t>
            </a:r>
            <a:r>
              <a:rPr lang="tr-TR" sz="1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Walletmor </a:t>
            </a:r>
            <a:r>
              <a:rPr lang="tr-TR" sz="10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Chip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DD761E1-B99F-F269-7E2F-C33BCDB8BEC3}"/>
              </a:ext>
            </a:extLst>
          </p:cNvPr>
          <p:cNvSpPr txBox="1"/>
          <p:nvPr/>
        </p:nvSpPr>
        <p:spPr>
          <a:xfrm>
            <a:off x="1125020" y="1309194"/>
            <a:ext cx="445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Walletmor</a:t>
            </a:r>
            <a:endParaRPr lang="de-DE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BEFB24F-152B-2875-D915-84C23484214E}"/>
              </a:ext>
            </a:extLst>
          </p:cNvPr>
          <p:cNvSpPr txBox="1"/>
          <p:nvPr/>
        </p:nvSpPr>
        <p:spPr>
          <a:xfrm>
            <a:off x="6381271" y="2453974"/>
            <a:ext cx="4458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Ein Überblick über die </a:t>
            </a:r>
            <a:r>
              <a:rPr lang="tr-TR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Walletmor</a:t>
            </a:r>
          </a:p>
          <a:p>
            <a:endParaRPr lang="tr-TR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Kontaktlose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Bezahlung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Jahr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Verfallsdatum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199BB1"/>
              </a:buClr>
              <a:buFont typeface="Wingdings" panose="05000000000000000000" pitchFamily="2" charset="2"/>
              <a:buChar char="ü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Gültig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air of blue gloves&#10;&#10;Description automatically generated with medium confidence">
            <a:extLst>
              <a:ext uri="{FF2B5EF4-FFF2-40B4-BE49-F238E27FC236}">
                <a16:creationId xmlns:a16="http://schemas.microsoft.com/office/drawing/2014/main" id="{942691A9-B64A-499D-ACC8-1886EC0C5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9" t="6807" r="24283" b="10528"/>
          <a:stretch/>
        </p:blipFill>
        <p:spPr>
          <a:xfrm>
            <a:off x="1125020" y="1955955"/>
            <a:ext cx="2589087" cy="24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83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1557</Words>
  <Application>Microsoft Office PowerPoint</Application>
  <PresentationFormat>Widescreen</PresentationFormat>
  <Paragraphs>441</Paragraphs>
  <Slides>38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Wingdings</vt:lpstr>
      <vt:lpstr>Office Teması</vt:lpstr>
      <vt:lpstr>Office Theme</vt:lpstr>
      <vt:lpstr>PowerPoint Presentation</vt:lpstr>
      <vt:lpstr>PowerPoint Presentation</vt:lpstr>
      <vt:lpstr>Gliederung</vt:lpstr>
      <vt:lpstr>Einleitung</vt:lpstr>
      <vt:lpstr>Einleitung</vt:lpstr>
      <vt:lpstr>Gliederung</vt:lpstr>
      <vt:lpstr>Stand der Technik</vt:lpstr>
      <vt:lpstr>Stand der Technik</vt:lpstr>
      <vt:lpstr>Stand der Technik</vt:lpstr>
      <vt:lpstr>Stand der Technik</vt:lpstr>
      <vt:lpstr>Gliederung</vt:lpstr>
      <vt:lpstr>Arbeitspakete und Gantt-Chart</vt:lpstr>
      <vt:lpstr>Gliederung</vt:lpstr>
      <vt:lpstr>Lösungskonzept</vt:lpstr>
      <vt:lpstr>Lösungskonzept</vt:lpstr>
      <vt:lpstr>Lösungskonzept</vt:lpstr>
      <vt:lpstr>Lösungskonzept</vt:lpstr>
      <vt:lpstr>Gliederung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Gliederung</vt:lpstr>
      <vt:lpstr>Test und Validierung</vt:lpstr>
      <vt:lpstr>Test und Validierung</vt:lpstr>
      <vt:lpstr>Test und Validierung</vt:lpstr>
      <vt:lpstr>Gliederung</vt:lpstr>
      <vt:lpstr>Zusammenfassung</vt:lpstr>
      <vt:lpstr>Quellen</vt:lpstr>
      <vt:lpstr>Quellen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ABDULLAH KAAN CAYIROGLU</dc:creator>
  <cp:lastModifiedBy>Guler, Berin</cp:lastModifiedBy>
  <cp:revision>51</cp:revision>
  <dcterms:created xsi:type="dcterms:W3CDTF">2022-06-25T15:23:52Z</dcterms:created>
  <dcterms:modified xsi:type="dcterms:W3CDTF">2022-07-17T10:29:17Z</dcterms:modified>
</cp:coreProperties>
</file>